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8" r:id="rId2"/>
    <p:sldId id="284" r:id="rId3"/>
    <p:sldId id="285" r:id="rId4"/>
    <p:sldId id="286" r:id="rId5"/>
    <p:sldId id="287" r:id="rId6"/>
    <p:sldId id="288" r:id="rId7"/>
    <p:sldId id="289" r:id="rId8"/>
    <p:sldId id="290" r:id="rId9"/>
    <p:sldId id="291" r:id="rId10"/>
    <p:sldId id="292" r:id="rId11"/>
    <p:sldId id="29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9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190"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A43D52-8408-4E55-8AA1-C965AFDEEE0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CA"/>
        </a:p>
      </dgm:t>
    </dgm:pt>
    <dgm:pt modelId="{97ECE719-3E09-43B1-A49A-BA47674093AD}">
      <dgm:prSet custT="1"/>
      <dgm:spPr>
        <a:noFill/>
        <a:ln>
          <a:noFill/>
        </a:ln>
      </dgm:spPr>
      <dgm:t>
        <a:bodyPr/>
        <a:lstStyle/>
        <a:p>
          <a:r>
            <a:rPr lang="en-US" sz="1200" b="0" i="0" dirty="0"/>
            <a:t>Incorporate Methodologies from Recommendation Systems: </a:t>
          </a:r>
        </a:p>
        <a:p>
          <a:r>
            <a:rPr lang="en-US" sz="1200" b="0" i="0" dirty="0"/>
            <a:t>To enrich the semantic representation of our dataset, we will adopt strategies inspired by advanced recommendation systems. Specifically, we propose to tokenize each row of our tabular data, thereby encoding richer semantic information within our model’s input data.</a:t>
          </a:r>
          <a:endParaRPr lang="en-CA" sz="1200" dirty="0"/>
        </a:p>
      </dgm:t>
    </dgm:pt>
    <dgm:pt modelId="{F62422AD-44F7-487B-AF17-A3F389C85DD1}" type="parTrans" cxnId="{B2E5BA3C-6579-45C0-9605-2E4358901434}">
      <dgm:prSet/>
      <dgm:spPr/>
      <dgm:t>
        <a:bodyPr/>
        <a:lstStyle/>
        <a:p>
          <a:endParaRPr lang="en-CA"/>
        </a:p>
      </dgm:t>
    </dgm:pt>
    <dgm:pt modelId="{63D5F0B7-1471-4C07-BB45-1A0923F14207}" type="sibTrans" cxnId="{B2E5BA3C-6579-45C0-9605-2E4358901434}">
      <dgm:prSet/>
      <dgm:spPr/>
      <dgm:t>
        <a:bodyPr/>
        <a:lstStyle/>
        <a:p>
          <a:endParaRPr lang="en-CA"/>
        </a:p>
      </dgm:t>
    </dgm:pt>
    <dgm:pt modelId="{A2C31363-DC55-4DD4-8F2B-5CC959974678}">
      <dgm:prSet custT="1"/>
      <dgm:spPr>
        <a:noFill/>
        <a:ln>
          <a:noFill/>
        </a:ln>
      </dgm:spPr>
      <dgm:t>
        <a:bodyPr/>
        <a:lstStyle/>
        <a:p>
          <a:r>
            <a:rPr lang="en-US" sz="1200" b="0" i="0" dirty="0"/>
            <a:t>Progressive Introduction of Enhanced Data Stages: </a:t>
          </a:r>
        </a:p>
        <a:p>
          <a:r>
            <a:rPr lang="en-US" sz="1200" b="0" i="0" dirty="0"/>
            <a:t>The dataset previously outlined represents only the initial phase (Stage 0) of our data preparation process. As part of our model development strategy, we plan to methodically introduce subsequent stages—namely, Stages 1 and 2. These advanced stages will be integrated incrementally during the model training phase, following the establishment of a baseline performance using Stage 0 data alone.</a:t>
          </a:r>
          <a:endParaRPr lang="en-CA" sz="1200" dirty="0"/>
        </a:p>
      </dgm:t>
    </dgm:pt>
    <dgm:pt modelId="{6B63F53A-53D8-44F9-88C7-4F70420E7204}" type="parTrans" cxnId="{CDF3BC95-F168-4280-88F6-27E2BD7DC335}">
      <dgm:prSet/>
      <dgm:spPr/>
      <dgm:t>
        <a:bodyPr/>
        <a:lstStyle/>
        <a:p>
          <a:endParaRPr lang="en-CA"/>
        </a:p>
      </dgm:t>
    </dgm:pt>
    <dgm:pt modelId="{5342F3FB-8E4A-45E3-BCB8-A3416046CCE3}" type="sibTrans" cxnId="{CDF3BC95-F168-4280-88F6-27E2BD7DC335}">
      <dgm:prSet/>
      <dgm:spPr/>
      <dgm:t>
        <a:bodyPr/>
        <a:lstStyle/>
        <a:p>
          <a:endParaRPr lang="en-CA"/>
        </a:p>
      </dgm:t>
    </dgm:pt>
    <dgm:pt modelId="{6754668B-9EC3-4922-A4E4-6B21F8E96370}">
      <dgm:prSet custT="1"/>
      <dgm:spPr>
        <a:noFill/>
        <a:ln>
          <a:noFill/>
        </a:ln>
      </dgm:spPr>
      <dgm:t>
        <a:bodyPr/>
        <a:lstStyle/>
        <a:p>
          <a:r>
            <a:rPr lang="en-US" sz="1200" b="0" i="0" dirty="0"/>
            <a:t>Weight Adapted Loss Function: </a:t>
          </a:r>
        </a:p>
        <a:p>
          <a:r>
            <a:rPr lang="en-US" sz="1200" b="0" i="0" dirty="0"/>
            <a:t>This approach will modify the evaluation metric to become a dynamic weighted score, enabling it to adjust responsively to specific periods that present higher error rates. Consequently, this adaptive scoring will inform the optimization of training weights in real-time during the backpropagation process, facilitating improved model robustness and predictive performance.</a:t>
          </a:r>
          <a:endParaRPr lang="en-CA" sz="1200" dirty="0"/>
        </a:p>
      </dgm:t>
    </dgm:pt>
    <dgm:pt modelId="{19D93F94-CD88-416F-A6FF-BFB1A0AE4EA5}" type="parTrans" cxnId="{ED6F83C0-D649-42A4-A5DB-DD682CAAA2E8}">
      <dgm:prSet/>
      <dgm:spPr/>
      <dgm:t>
        <a:bodyPr/>
        <a:lstStyle/>
        <a:p>
          <a:endParaRPr lang="en-CA"/>
        </a:p>
      </dgm:t>
    </dgm:pt>
    <dgm:pt modelId="{7F132E8A-1784-4F43-A7EB-471A883541C6}" type="sibTrans" cxnId="{ED6F83C0-D649-42A4-A5DB-DD682CAAA2E8}">
      <dgm:prSet/>
      <dgm:spPr/>
      <dgm:t>
        <a:bodyPr/>
        <a:lstStyle/>
        <a:p>
          <a:endParaRPr lang="en-CA"/>
        </a:p>
      </dgm:t>
    </dgm:pt>
    <dgm:pt modelId="{774C146B-787A-4DE0-BF2D-9E13A1720289}" type="pres">
      <dgm:prSet presAssocID="{F6A43D52-8408-4E55-8AA1-C965AFDEEE0A}" presName="diagram" presStyleCnt="0">
        <dgm:presLayoutVars>
          <dgm:chPref val="1"/>
          <dgm:dir/>
          <dgm:animOne val="branch"/>
          <dgm:animLvl val="lvl"/>
          <dgm:resizeHandles/>
        </dgm:presLayoutVars>
      </dgm:prSet>
      <dgm:spPr/>
    </dgm:pt>
    <dgm:pt modelId="{A7DFCFF7-2DE8-4118-93DD-2F59FFF5DD87}" type="pres">
      <dgm:prSet presAssocID="{97ECE719-3E09-43B1-A49A-BA47674093AD}" presName="root" presStyleCnt="0"/>
      <dgm:spPr/>
    </dgm:pt>
    <dgm:pt modelId="{E07B7D89-3CE9-44DB-AA1D-31C82164BDBB}" type="pres">
      <dgm:prSet presAssocID="{97ECE719-3E09-43B1-A49A-BA47674093AD}" presName="rootComposite" presStyleCnt="0"/>
      <dgm:spPr/>
    </dgm:pt>
    <dgm:pt modelId="{EFC1AA2E-0359-4C57-A6EE-A8305FD56A13}" type="pres">
      <dgm:prSet presAssocID="{97ECE719-3E09-43B1-A49A-BA47674093AD}" presName="rootText" presStyleLbl="node1" presStyleIdx="0" presStyleCnt="3"/>
      <dgm:spPr/>
    </dgm:pt>
    <dgm:pt modelId="{F46E58A0-2A6B-46C7-BE1F-A2252568F793}" type="pres">
      <dgm:prSet presAssocID="{97ECE719-3E09-43B1-A49A-BA47674093AD}" presName="rootConnector" presStyleLbl="node1" presStyleIdx="0" presStyleCnt="3"/>
      <dgm:spPr/>
    </dgm:pt>
    <dgm:pt modelId="{7C51168D-A70F-4073-A5CE-DF44A4DEECB6}" type="pres">
      <dgm:prSet presAssocID="{97ECE719-3E09-43B1-A49A-BA47674093AD}" presName="childShape" presStyleCnt="0"/>
      <dgm:spPr/>
    </dgm:pt>
    <dgm:pt modelId="{E098EF1A-1BD1-4FAE-8E60-38A89BC89900}" type="pres">
      <dgm:prSet presAssocID="{A2C31363-DC55-4DD4-8F2B-5CC959974678}" presName="root" presStyleCnt="0"/>
      <dgm:spPr/>
    </dgm:pt>
    <dgm:pt modelId="{751DE8BF-F84F-40F5-BD2C-0DDA1AA0D278}" type="pres">
      <dgm:prSet presAssocID="{A2C31363-DC55-4DD4-8F2B-5CC959974678}" presName="rootComposite" presStyleCnt="0"/>
      <dgm:spPr/>
    </dgm:pt>
    <dgm:pt modelId="{A909C0D1-4FEF-41CF-98F1-6059480234B7}" type="pres">
      <dgm:prSet presAssocID="{A2C31363-DC55-4DD4-8F2B-5CC959974678}" presName="rootText" presStyleLbl="node1" presStyleIdx="1" presStyleCnt="3" custScaleX="117403"/>
      <dgm:spPr/>
    </dgm:pt>
    <dgm:pt modelId="{03B5C53E-FBBB-4754-AA59-7407A2EDBE53}" type="pres">
      <dgm:prSet presAssocID="{A2C31363-DC55-4DD4-8F2B-5CC959974678}" presName="rootConnector" presStyleLbl="node1" presStyleIdx="1" presStyleCnt="3"/>
      <dgm:spPr/>
    </dgm:pt>
    <dgm:pt modelId="{3A49DA27-AAE9-4526-8942-CBCEB225BDC1}" type="pres">
      <dgm:prSet presAssocID="{A2C31363-DC55-4DD4-8F2B-5CC959974678}" presName="childShape" presStyleCnt="0"/>
      <dgm:spPr/>
    </dgm:pt>
    <dgm:pt modelId="{4BB8F70D-C6A1-4CAB-848B-F1B10A061794}" type="pres">
      <dgm:prSet presAssocID="{6754668B-9EC3-4922-A4E4-6B21F8E96370}" presName="root" presStyleCnt="0"/>
      <dgm:spPr/>
    </dgm:pt>
    <dgm:pt modelId="{1455B59E-9D50-45B7-B1F3-02EF8BF70066}" type="pres">
      <dgm:prSet presAssocID="{6754668B-9EC3-4922-A4E4-6B21F8E96370}" presName="rootComposite" presStyleCnt="0"/>
      <dgm:spPr/>
    </dgm:pt>
    <dgm:pt modelId="{B498EB1F-7499-45AA-8EE8-CA6E9D4620F4}" type="pres">
      <dgm:prSet presAssocID="{6754668B-9EC3-4922-A4E4-6B21F8E96370}" presName="rootText" presStyleLbl="node1" presStyleIdx="2" presStyleCnt="3" custScaleX="111302" custLinFactNeighborX="43" custLinFactNeighborY="-8830"/>
      <dgm:spPr/>
    </dgm:pt>
    <dgm:pt modelId="{CB201A23-ED8F-4996-AEBF-13D75EFD6BDA}" type="pres">
      <dgm:prSet presAssocID="{6754668B-9EC3-4922-A4E4-6B21F8E96370}" presName="rootConnector" presStyleLbl="node1" presStyleIdx="2" presStyleCnt="3"/>
      <dgm:spPr/>
    </dgm:pt>
    <dgm:pt modelId="{B822EDAE-12E6-4A0A-8C4E-ABE6FE88CB0F}" type="pres">
      <dgm:prSet presAssocID="{6754668B-9EC3-4922-A4E4-6B21F8E96370}" presName="childShape" presStyleCnt="0"/>
      <dgm:spPr/>
    </dgm:pt>
  </dgm:ptLst>
  <dgm:cxnLst>
    <dgm:cxn modelId="{A7A88901-F073-496A-A450-09E2F6CDA4D7}" type="presOf" srcId="{F6A43D52-8408-4E55-8AA1-C965AFDEEE0A}" destId="{774C146B-787A-4DE0-BF2D-9E13A1720289}" srcOrd="0" destOrd="0" presId="urn:microsoft.com/office/officeart/2005/8/layout/hierarchy3"/>
    <dgm:cxn modelId="{A0C69332-5B64-45C3-98A0-18D0A309ECE9}" type="presOf" srcId="{6754668B-9EC3-4922-A4E4-6B21F8E96370}" destId="{CB201A23-ED8F-4996-AEBF-13D75EFD6BDA}" srcOrd="1" destOrd="0" presId="urn:microsoft.com/office/officeart/2005/8/layout/hierarchy3"/>
    <dgm:cxn modelId="{04DB0A37-7088-4174-8581-831AD89999AF}" type="presOf" srcId="{6754668B-9EC3-4922-A4E4-6B21F8E96370}" destId="{B498EB1F-7499-45AA-8EE8-CA6E9D4620F4}" srcOrd="0" destOrd="0" presId="urn:microsoft.com/office/officeart/2005/8/layout/hierarchy3"/>
    <dgm:cxn modelId="{B2E5BA3C-6579-45C0-9605-2E4358901434}" srcId="{F6A43D52-8408-4E55-8AA1-C965AFDEEE0A}" destId="{97ECE719-3E09-43B1-A49A-BA47674093AD}" srcOrd="0" destOrd="0" parTransId="{F62422AD-44F7-487B-AF17-A3F389C85DD1}" sibTransId="{63D5F0B7-1471-4C07-BB45-1A0923F14207}"/>
    <dgm:cxn modelId="{3DC1F262-ADE6-4F3B-BB7D-3C825BB358E8}" type="presOf" srcId="{A2C31363-DC55-4DD4-8F2B-5CC959974678}" destId="{A909C0D1-4FEF-41CF-98F1-6059480234B7}" srcOrd="0" destOrd="0" presId="urn:microsoft.com/office/officeart/2005/8/layout/hierarchy3"/>
    <dgm:cxn modelId="{DD7EC78B-3D23-46F3-A6E3-DF3B09FFFA65}" type="presOf" srcId="{A2C31363-DC55-4DD4-8F2B-5CC959974678}" destId="{03B5C53E-FBBB-4754-AA59-7407A2EDBE53}" srcOrd="1" destOrd="0" presId="urn:microsoft.com/office/officeart/2005/8/layout/hierarchy3"/>
    <dgm:cxn modelId="{CDF3BC95-F168-4280-88F6-27E2BD7DC335}" srcId="{F6A43D52-8408-4E55-8AA1-C965AFDEEE0A}" destId="{A2C31363-DC55-4DD4-8F2B-5CC959974678}" srcOrd="1" destOrd="0" parTransId="{6B63F53A-53D8-44F9-88C7-4F70420E7204}" sibTransId="{5342F3FB-8E4A-45E3-BCB8-A3416046CCE3}"/>
    <dgm:cxn modelId="{9067209B-816E-407E-BE88-1363F9EF4D40}" type="presOf" srcId="{97ECE719-3E09-43B1-A49A-BA47674093AD}" destId="{EFC1AA2E-0359-4C57-A6EE-A8305FD56A13}" srcOrd="0" destOrd="0" presId="urn:microsoft.com/office/officeart/2005/8/layout/hierarchy3"/>
    <dgm:cxn modelId="{666C22A7-8CA0-4F29-BFE2-F7BD72818B6F}" type="presOf" srcId="{97ECE719-3E09-43B1-A49A-BA47674093AD}" destId="{F46E58A0-2A6B-46C7-BE1F-A2252568F793}" srcOrd="1" destOrd="0" presId="urn:microsoft.com/office/officeart/2005/8/layout/hierarchy3"/>
    <dgm:cxn modelId="{ED6F83C0-D649-42A4-A5DB-DD682CAAA2E8}" srcId="{F6A43D52-8408-4E55-8AA1-C965AFDEEE0A}" destId="{6754668B-9EC3-4922-A4E4-6B21F8E96370}" srcOrd="2" destOrd="0" parTransId="{19D93F94-CD88-416F-A6FF-BFB1A0AE4EA5}" sibTransId="{7F132E8A-1784-4F43-A7EB-471A883541C6}"/>
    <dgm:cxn modelId="{E5967060-3C42-484E-BDFB-056EAD3F85F1}" type="presParOf" srcId="{774C146B-787A-4DE0-BF2D-9E13A1720289}" destId="{A7DFCFF7-2DE8-4118-93DD-2F59FFF5DD87}" srcOrd="0" destOrd="0" presId="urn:microsoft.com/office/officeart/2005/8/layout/hierarchy3"/>
    <dgm:cxn modelId="{2E45D644-46B4-45C3-B91E-5F4EDCB882AB}" type="presParOf" srcId="{A7DFCFF7-2DE8-4118-93DD-2F59FFF5DD87}" destId="{E07B7D89-3CE9-44DB-AA1D-31C82164BDBB}" srcOrd="0" destOrd="0" presId="urn:microsoft.com/office/officeart/2005/8/layout/hierarchy3"/>
    <dgm:cxn modelId="{47A75FEF-6AE3-4B63-8DB5-0D85FE2DA907}" type="presParOf" srcId="{E07B7D89-3CE9-44DB-AA1D-31C82164BDBB}" destId="{EFC1AA2E-0359-4C57-A6EE-A8305FD56A13}" srcOrd="0" destOrd="0" presId="urn:microsoft.com/office/officeart/2005/8/layout/hierarchy3"/>
    <dgm:cxn modelId="{CBD07D63-4604-4C71-8829-2E61013B8978}" type="presParOf" srcId="{E07B7D89-3CE9-44DB-AA1D-31C82164BDBB}" destId="{F46E58A0-2A6B-46C7-BE1F-A2252568F793}" srcOrd="1" destOrd="0" presId="urn:microsoft.com/office/officeart/2005/8/layout/hierarchy3"/>
    <dgm:cxn modelId="{EB4CE9B0-B379-4ADF-8373-F02CFA7CEF83}" type="presParOf" srcId="{A7DFCFF7-2DE8-4118-93DD-2F59FFF5DD87}" destId="{7C51168D-A70F-4073-A5CE-DF44A4DEECB6}" srcOrd="1" destOrd="0" presId="urn:microsoft.com/office/officeart/2005/8/layout/hierarchy3"/>
    <dgm:cxn modelId="{3AE2BA50-A246-443A-ACFA-2F9609942D38}" type="presParOf" srcId="{774C146B-787A-4DE0-BF2D-9E13A1720289}" destId="{E098EF1A-1BD1-4FAE-8E60-38A89BC89900}" srcOrd="1" destOrd="0" presId="urn:microsoft.com/office/officeart/2005/8/layout/hierarchy3"/>
    <dgm:cxn modelId="{F39D9210-634C-4663-B5FE-F89BB4A39DD0}" type="presParOf" srcId="{E098EF1A-1BD1-4FAE-8E60-38A89BC89900}" destId="{751DE8BF-F84F-40F5-BD2C-0DDA1AA0D278}" srcOrd="0" destOrd="0" presId="urn:microsoft.com/office/officeart/2005/8/layout/hierarchy3"/>
    <dgm:cxn modelId="{27185979-5B16-490D-B027-D5EB02CCD8BE}" type="presParOf" srcId="{751DE8BF-F84F-40F5-BD2C-0DDA1AA0D278}" destId="{A909C0D1-4FEF-41CF-98F1-6059480234B7}" srcOrd="0" destOrd="0" presId="urn:microsoft.com/office/officeart/2005/8/layout/hierarchy3"/>
    <dgm:cxn modelId="{9CC3921C-1CBA-4EF4-BC11-D9E2CAFB21A6}" type="presParOf" srcId="{751DE8BF-F84F-40F5-BD2C-0DDA1AA0D278}" destId="{03B5C53E-FBBB-4754-AA59-7407A2EDBE53}" srcOrd="1" destOrd="0" presId="urn:microsoft.com/office/officeart/2005/8/layout/hierarchy3"/>
    <dgm:cxn modelId="{BE6F0102-1229-4A3A-98DB-C1411CBDEC1E}" type="presParOf" srcId="{E098EF1A-1BD1-4FAE-8E60-38A89BC89900}" destId="{3A49DA27-AAE9-4526-8942-CBCEB225BDC1}" srcOrd="1" destOrd="0" presId="urn:microsoft.com/office/officeart/2005/8/layout/hierarchy3"/>
    <dgm:cxn modelId="{2B8EADD9-6646-4996-B92A-FC585E175552}" type="presParOf" srcId="{774C146B-787A-4DE0-BF2D-9E13A1720289}" destId="{4BB8F70D-C6A1-4CAB-848B-F1B10A061794}" srcOrd="2" destOrd="0" presId="urn:microsoft.com/office/officeart/2005/8/layout/hierarchy3"/>
    <dgm:cxn modelId="{FECCE124-342C-4C58-A9EE-C266EECF1CD0}" type="presParOf" srcId="{4BB8F70D-C6A1-4CAB-848B-F1B10A061794}" destId="{1455B59E-9D50-45B7-B1F3-02EF8BF70066}" srcOrd="0" destOrd="0" presId="urn:microsoft.com/office/officeart/2005/8/layout/hierarchy3"/>
    <dgm:cxn modelId="{B305F6BD-27CB-4193-9D30-9DF001FDA74E}" type="presParOf" srcId="{1455B59E-9D50-45B7-B1F3-02EF8BF70066}" destId="{B498EB1F-7499-45AA-8EE8-CA6E9D4620F4}" srcOrd="0" destOrd="0" presId="urn:microsoft.com/office/officeart/2005/8/layout/hierarchy3"/>
    <dgm:cxn modelId="{12F51BA4-4CE5-445B-94B0-7731F26136E5}" type="presParOf" srcId="{1455B59E-9D50-45B7-B1F3-02EF8BF70066}" destId="{CB201A23-ED8F-4996-AEBF-13D75EFD6BDA}" srcOrd="1" destOrd="0" presId="urn:microsoft.com/office/officeart/2005/8/layout/hierarchy3"/>
    <dgm:cxn modelId="{7C7E2F0A-0EB3-4B75-BE06-1FD826B4D285}" type="presParOf" srcId="{4BB8F70D-C6A1-4CAB-848B-F1B10A061794}" destId="{B822EDAE-12E6-4A0A-8C4E-ABE6FE88CB0F}" srcOrd="1" destOrd="0" presId="urn:microsoft.com/office/officeart/2005/8/layout/hierarchy3"/>
  </dgm:cxnLst>
  <dgm:bg>
    <a:solidFill>
      <a:schemeClr val="tx1">
        <a:alpha val="50000"/>
      </a:schemeClr>
    </a:solid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93CF80-6EB0-4900-B954-5E5280BDF515}"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CA"/>
        </a:p>
      </dgm:t>
    </dgm:pt>
    <dgm:pt modelId="{EB390755-22E3-4444-9FB8-E73DF60383DD}">
      <dgm:prSet/>
      <dgm:spPr>
        <a:noFill/>
        <a:ln>
          <a:noFill/>
        </a:ln>
      </dgm:spPr>
      <dgm:t>
        <a:bodyPr/>
        <a:lstStyle/>
        <a:p>
          <a:r>
            <a:rPr lang="en-CA" dirty="0"/>
            <a:t>PROBLEM</a:t>
          </a:r>
        </a:p>
        <a:p>
          <a:r>
            <a:rPr lang="en-CA" dirty="0"/>
            <a:t>Scaling transformations are based on training data. Looking at the test data, a lot of the numbers for each column were outside the training data bounds</a:t>
          </a:r>
        </a:p>
      </dgm:t>
    </dgm:pt>
    <dgm:pt modelId="{819DC6F0-8306-450A-B3C5-F9F949346261}" type="parTrans" cxnId="{8524F594-EA60-4CD2-B0D9-3C4B7588FFA8}">
      <dgm:prSet/>
      <dgm:spPr/>
      <dgm:t>
        <a:bodyPr/>
        <a:lstStyle/>
        <a:p>
          <a:endParaRPr lang="en-CA"/>
        </a:p>
      </dgm:t>
    </dgm:pt>
    <dgm:pt modelId="{A4E86353-7348-454F-ADEF-CD5996DDFD44}" type="sibTrans" cxnId="{8524F594-EA60-4CD2-B0D9-3C4B7588FFA8}">
      <dgm:prSet/>
      <dgm:spPr/>
      <dgm:t>
        <a:bodyPr/>
        <a:lstStyle/>
        <a:p>
          <a:endParaRPr lang="en-CA"/>
        </a:p>
      </dgm:t>
    </dgm:pt>
    <dgm:pt modelId="{067EF882-A2C3-4A8C-B2ED-94FDF48A5183}">
      <dgm:prSet/>
      <dgm:spPr>
        <a:noFill/>
        <a:ln>
          <a:noFill/>
        </a:ln>
      </dgm:spPr>
      <dgm:t>
        <a:bodyPr/>
        <a:lstStyle/>
        <a:p>
          <a:r>
            <a:rPr lang="en-CA" dirty="0"/>
            <a:t>WHY?</a:t>
          </a:r>
        </a:p>
        <a:p>
          <a:r>
            <a:rPr lang="en-CA" dirty="0"/>
            <a:t>This becomes an issue because all scaling attempts shrink values between an upper and lower bound. Hence if we get data that is consistently outside the training data we end up with faulty predictions</a:t>
          </a:r>
        </a:p>
      </dgm:t>
    </dgm:pt>
    <dgm:pt modelId="{9C329E27-364E-415B-B7C8-67DCE09C0789}" type="parTrans" cxnId="{24B6712C-9F1F-4A11-A796-118C15615DF9}">
      <dgm:prSet/>
      <dgm:spPr/>
      <dgm:t>
        <a:bodyPr/>
        <a:lstStyle/>
        <a:p>
          <a:endParaRPr lang="en-CA"/>
        </a:p>
      </dgm:t>
    </dgm:pt>
    <dgm:pt modelId="{071E1BB8-6900-4B4E-A544-11D0501633B0}" type="sibTrans" cxnId="{24B6712C-9F1F-4A11-A796-118C15615DF9}">
      <dgm:prSet/>
      <dgm:spPr/>
      <dgm:t>
        <a:bodyPr/>
        <a:lstStyle/>
        <a:p>
          <a:endParaRPr lang="en-CA"/>
        </a:p>
      </dgm:t>
    </dgm:pt>
    <dgm:pt modelId="{3445B26C-B6BF-4286-A11D-CB14C0811D7D}" type="pres">
      <dgm:prSet presAssocID="{2893CF80-6EB0-4900-B954-5E5280BDF515}" presName="diagram" presStyleCnt="0">
        <dgm:presLayoutVars>
          <dgm:chPref val="1"/>
          <dgm:dir/>
          <dgm:animOne val="branch"/>
          <dgm:animLvl val="lvl"/>
          <dgm:resizeHandles/>
        </dgm:presLayoutVars>
      </dgm:prSet>
      <dgm:spPr/>
    </dgm:pt>
    <dgm:pt modelId="{7BB5E533-8A33-4BBE-BCEA-D5F117D026AA}" type="pres">
      <dgm:prSet presAssocID="{EB390755-22E3-4444-9FB8-E73DF60383DD}" presName="root" presStyleCnt="0"/>
      <dgm:spPr/>
    </dgm:pt>
    <dgm:pt modelId="{1A61E0E2-6388-4BB9-8B18-3E186BE7F497}" type="pres">
      <dgm:prSet presAssocID="{EB390755-22E3-4444-9FB8-E73DF60383DD}" presName="rootComposite" presStyleCnt="0"/>
      <dgm:spPr/>
    </dgm:pt>
    <dgm:pt modelId="{5BF3ACAE-BB26-4A82-A577-4359F570A980}" type="pres">
      <dgm:prSet presAssocID="{EB390755-22E3-4444-9FB8-E73DF60383DD}" presName="rootText" presStyleLbl="node1" presStyleIdx="0" presStyleCnt="2"/>
      <dgm:spPr/>
    </dgm:pt>
    <dgm:pt modelId="{50758ACA-6B02-465D-9EE5-DB4B91633EEA}" type="pres">
      <dgm:prSet presAssocID="{EB390755-22E3-4444-9FB8-E73DF60383DD}" presName="rootConnector" presStyleLbl="node1" presStyleIdx="0" presStyleCnt="2"/>
      <dgm:spPr/>
    </dgm:pt>
    <dgm:pt modelId="{91A66106-59E0-4CE6-856B-9BBCC25C3B43}" type="pres">
      <dgm:prSet presAssocID="{EB390755-22E3-4444-9FB8-E73DF60383DD}" presName="childShape" presStyleCnt="0"/>
      <dgm:spPr/>
    </dgm:pt>
    <dgm:pt modelId="{5A26D313-1F8F-434A-8411-8624F258362D}" type="pres">
      <dgm:prSet presAssocID="{067EF882-A2C3-4A8C-B2ED-94FDF48A5183}" presName="root" presStyleCnt="0"/>
      <dgm:spPr/>
    </dgm:pt>
    <dgm:pt modelId="{D48D5E12-59CB-47F3-B723-89DEAF2A051E}" type="pres">
      <dgm:prSet presAssocID="{067EF882-A2C3-4A8C-B2ED-94FDF48A5183}" presName="rootComposite" presStyleCnt="0"/>
      <dgm:spPr/>
    </dgm:pt>
    <dgm:pt modelId="{3A9C2A63-B08F-4D7E-AE0D-D55A011B5238}" type="pres">
      <dgm:prSet presAssocID="{067EF882-A2C3-4A8C-B2ED-94FDF48A5183}" presName="rootText" presStyleLbl="node1" presStyleIdx="1" presStyleCnt="2"/>
      <dgm:spPr/>
    </dgm:pt>
    <dgm:pt modelId="{7E4D60D1-A941-40E9-81B3-4B45483E13F5}" type="pres">
      <dgm:prSet presAssocID="{067EF882-A2C3-4A8C-B2ED-94FDF48A5183}" presName="rootConnector" presStyleLbl="node1" presStyleIdx="1" presStyleCnt="2"/>
      <dgm:spPr/>
    </dgm:pt>
    <dgm:pt modelId="{A752458E-3C9B-4018-8A8D-FE6899A1DBE1}" type="pres">
      <dgm:prSet presAssocID="{067EF882-A2C3-4A8C-B2ED-94FDF48A5183}" presName="childShape" presStyleCnt="0"/>
      <dgm:spPr/>
    </dgm:pt>
  </dgm:ptLst>
  <dgm:cxnLst>
    <dgm:cxn modelId="{79F22514-0413-4AC3-8B4D-BCF414413D52}" type="presOf" srcId="{067EF882-A2C3-4A8C-B2ED-94FDF48A5183}" destId="{3A9C2A63-B08F-4D7E-AE0D-D55A011B5238}" srcOrd="0" destOrd="0" presId="urn:microsoft.com/office/officeart/2005/8/layout/hierarchy3"/>
    <dgm:cxn modelId="{B6C0502C-3813-43B5-8BC9-8D2EF19702C1}" type="presOf" srcId="{EB390755-22E3-4444-9FB8-E73DF60383DD}" destId="{5BF3ACAE-BB26-4A82-A577-4359F570A980}" srcOrd="0" destOrd="0" presId="urn:microsoft.com/office/officeart/2005/8/layout/hierarchy3"/>
    <dgm:cxn modelId="{24B6712C-9F1F-4A11-A796-118C15615DF9}" srcId="{2893CF80-6EB0-4900-B954-5E5280BDF515}" destId="{067EF882-A2C3-4A8C-B2ED-94FDF48A5183}" srcOrd="1" destOrd="0" parTransId="{9C329E27-364E-415B-B7C8-67DCE09C0789}" sibTransId="{071E1BB8-6900-4B4E-A544-11D0501633B0}"/>
    <dgm:cxn modelId="{F7A7CC89-AFCE-4108-8329-7E0ABA144906}" type="presOf" srcId="{2893CF80-6EB0-4900-B954-5E5280BDF515}" destId="{3445B26C-B6BF-4286-A11D-CB14C0811D7D}" srcOrd="0" destOrd="0" presId="urn:microsoft.com/office/officeart/2005/8/layout/hierarchy3"/>
    <dgm:cxn modelId="{8524F594-EA60-4CD2-B0D9-3C4B7588FFA8}" srcId="{2893CF80-6EB0-4900-B954-5E5280BDF515}" destId="{EB390755-22E3-4444-9FB8-E73DF60383DD}" srcOrd="0" destOrd="0" parTransId="{819DC6F0-8306-450A-B3C5-F9F949346261}" sibTransId="{A4E86353-7348-454F-ADEF-CD5996DDFD44}"/>
    <dgm:cxn modelId="{D7E0BFC4-24EA-403E-966D-C4DB533D5419}" type="presOf" srcId="{EB390755-22E3-4444-9FB8-E73DF60383DD}" destId="{50758ACA-6B02-465D-9EE5-DB4B91633EEA}" srcOrd="1" destOrd="0" presId="urn:microsoft.com/office/officeart/2005/8/layout/hierarchy3"/>
    <dgm:cxn modelId="{DDA7DAFE-6E13-4291-A281-F951E58CED31}" type="presOf" srcId="{067EF882-A2C3-4A8C-B2ED-94FDF48A5183}" destId="{7E4D60D1-A941-40E9-81B3-4B45483E13F5}" srcOrd="1" destOrd="0" presId="urn:microsoft.com/office/officeart/2005/8/layout/hierarchy3"/>
    <dgm:cxn modelId="{E84744BA-D3F1-42FD-9635-D797B36A7B32}" type="presParOf" srcId="{3445B26C-B6BF-4286-A11D-CB14C0811D7D}" destId="{7BB5E533-8A33-4BBE-BCEA-D5F117D026AA}" srcOrd="0" destOrd="0" presId="urn:microsoft.com/office/officeart/2005/8/layout/hierarchy3"/>
    <dgm:cxn modelId="{50CE33FE-5F79-4F4E-AE3E-842B5A76F08E}" type="presParOf" srcId="{7BB5E533-8A33-4BBE-BCEA-D5F117D026AA}" destId="{1A61E0E2-6388-4BB9-8B18-3E186BE7F497}" srcOrd="0" destOrd="0" presId="urn:microsoft.com/office/officeart/2005/8/layout/hierarchy3"/>
    <dgm:cxn modelId="{60247F0A-0A20-489F-B07A-7E36CB3D1D2E}" type="presParOf" srcId="{1A61E0E2-6388-4BB9-8B18-3E186BE7F497}" destId="{5BF3ACAE-BB26-4A82-A577-4359F570A980}" srcOrd="0" destOrd="0" presId="urn:microsoft.com/office/officeart/2005/8/layout/hierarchy3"/>
    <dgm:cxn modelId="{3193CB8E-2A17-4F8E-B973-376637C1C5CB}" type="presParOf" srcId="{1A61E0E2-6388-4BB9-8B18-3E186BE7F497}" destId="{50758ACA-6B02-465D-9EE5-DB4B91633EEA}" srcOrd="1" destOrd="0" presId="urn:microsoft.com/office/officeart/2005/8/layout/hierarchy3"/>
    <dgm:cxn modelId="{9631EF84-59A0-4239-805E-D8D626889819}" type="presParOf" srcId="{7BB5E533-8A33-4BBE-BCEA-D5F117D026AA}" destId="{91A66106-59E0-4CE6-856B-9BBCC25C3B43}" srcOrd="1" destOrd="0" presId="urn:microsoft.com/office/officeart/2005/8/layout/hierarchy3"/>
    <dgm:cxn modelId="{A2BD8AB5-092D-43C5-9B5F-20C5D07C99C8}" type="presParOf" srcId="{3445B26C-B6BF-4286-A11D-CB14C0811D7D}" destId="{5A26D313-1F8F-434A-8411-8624F258362D}" srcOrd="1" destOrd="0" presId="urn:microsoft.com/office/officeart/2005/8/layout/hierarchy3"/>
    <dgm:cxn modelId="{0064EA7C-E2EC-4CFF-B3F6-1A4E7D82F33F}" type="presParOf" srcId="{5A26D313-1F8F-434A-8411-8624F258362D}" destId="{D48D5E12-59CB-47F3-B723-89DEAF2A051E}" srcOrd="0" destOrd="0" presId="urn:microsoft.com/office/officeart/2005/8/layout/hierarchy3"/>
    <dgm:cxn modelId="{0BFC7ACE-7810-4B0B-ABF4-8A8F50E1D017}" type="presParOf" srcId="{D48D5E12-59CB-47F3-B723-89DEAF2A051E}" destId="{3A9C2A63-B08F-4D7E-AE0D-D55A011B5238}" srcOrd="0" destOrd="0" presId="urn:microsoft.com/office/officeart/2005/8/layout/hierarchy3"/>
    <dgm:cxn modelId="{79E1AE27-2318-4F77-B9E6-0F5EAF7AE950}" type="presParOf" srcId="{D48D5E12-59CB-47F3-B723-89DEAF2A051E}" destId="{7E4D60D1-A941-40E9-81B3-4B45483E13F5}" srcOrd="1" destOrd="0" presId="urn:microsoft.com/office/officeart/2005/8/layout/hierarchy3"/>
    <dgm:cxn modelId="{2E24499A-8A56-447B-A276-9AFCB3F7A45E}" type="presParOf" srcId="{5A26D313-1F8F-434A-8411-8624F258362D}" destId="{A752458E-3C9B-4018-8A8D-FE6899A1DBE1}"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1AA2E-0359-4C57-A6EE-A8305FD56A13}">
      <dsp:nvSpPr>
        <dsp:cNvPr id="0" name=""/>
        <dsp:cNvSpPr/>
      </dsp:nvSpPr>
      <dsp:spPr>
        <a:xfrm>
          <a:off x="8301" y="462871"/>
          <a:ext cx="2995591" cy="149779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t>Incorporate Methodologies from Recommendation Systems: </a:t>
          </a:r>
        </a:p>
        <a:p>
          <a:pPr marL="0" lvl="0" indent="0" algn="ctr" defTabSz="533400">
            <a:lnSpc>
              <a:spcPct val="90000"/>
            </a:lnSpc>
            <a:spcBef>
              <a:spcPct val="0"/>
            </a:spcBef>
            <a:spcAft>
              <a:spcPct val="35000"/>
            </a:spcAft>
            <a:buNone/>
          </a:pPr>
          <a:r>
            <a:rPr lang="en-US" sz="1200" b="0" i="0" kern="1200" dirty="0"/>
            <a:t>To enrich the semantic representation of our dataset, we will adopt strategies inspired by advanced recommendation systems. Specifically, we propose to tokenize each row of our tabular data, thereby encoding richer semantic information within our model’s input data.</a:t>
          </a:r>
          <a:endParaRPr lang="en-CA" sz="1200" kern="1200" dirty="0"/>
        </a:p>
      </dsp:txBody>
      <dsp:txXfrm>
        <a:off x="52170" y="506740"/>
        <a:ext cx="2907853" cy="1410057"/>
      </dsp:txXfrm>
    </dsp:sp>
    <dsp:sp modelId="{A909C0D1-4FEF-41CF-98F1-6059480234B7}">
      <dsp:nvSpPr>
        <dsp:cNvPr id="0" name=""/>
        <dsp:cNvSpPr/>
      </dsp:nvSpPr>
      <dsp:spPr>
        <a:xfrm>
          <a:off x="3752790" y="462871"/>
          <a:ext cx="3516913" cy="149779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t>Progressive Introduction of Enhanced Data Stages: </a:t>
          </a:r>
        </a:p>
        <a:p>
          <a:pPr marL="0" lvl="0" indent="0" algn="ctr" defTabSz="533400">
            <a:lnSpc>
              <a:spcPct val="90000"/>
            </a:lnSpc>
            <a:spcBef>
              <a:spcPct val="0"/>
            </a:spcBef>
            <a:spcAft>
              <a:spcPct val="35000"/>
            </a:spcAft>
            <a:buNone/>
          </a:pPr>
          <a:r>
            <a:rPr lang="en-US" sz="1200" b="0" i="0" kern="1200" dirty="0"/>
            <a:t>The dataset previously outlined represents only the initial phase (Stage 0) of our data preparation process. As part of our model development strategy, we plan to methodically introduce subsequent stages—namely, Stages 1 and 2. These advanced stages will be integrated incrementally during the model training phase, following the establishment of a baseline performance using Stage 0 data alone.</a:t>
          </a:r>
          <a:endParaRPr lang="en-CA" sz="1200" kern="1200" dirty="0"/>
        </a:p>
      </dsp:txBody>
      <dsp:txXfrm>
        <a:off x="3796659" y="506740"/>
        <a:ext cx="3429175" cy="1410057"/>
      </dsp:txXfrm>
    </dsp:sp>
    <dsp:sp modelId="{B498EB1F-7499-45AA-8EE8-CA6E9D4620F4}">
      <dsp:nvSpPr>
        <dsp:cNvPr id="0" name=""/>
        <dsp:cNvSpPr/>
      </dsp:nvSpPr>
      <dsp:spPr>
        <a:xfrm>
          <a:off x="8019890" y="330615"/>
          <a:ext cx="3334152" cy="149779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kern="1200" dirty="0"/>
            <a:t>Weight Adapted Loss Function: </a:t>
          </a:r>
        </a:p>
        <a:p>
          <a:pPr marL="0" lvl="0" indent="0" algn="ctr" defTabSz="533400">
            <a:lnSpc>
              <a:spcPct val="90000"/>
            </a:lnSpc>
            <a:spcBef>
              <a:spcPct val="0"/>
            </a:spcBef>
            <a:spcAft>
              <a:spcPct val="35000"/>
            </a:spcAft>
            <a:buNone/>
          </a:pPr>
          <a:r>
            <a:rPr lang="en-US" sz="1200" b="0" i="0" kern="1200" dirty="0"/>
            <a:t>This approach will modify the evaluation metric to become a dynamic weighted score, enabling it to adjust responsively to specific periods that present higher error rates. Consequently, this adaptive scoring will inform the optimization of training weights in real-time during the backpropagation process, facilitating improved model robustness and predictive performance.</a:t>
          </a:r>
          <a:endParaRPr lang="en-CA" sz="1200" kern="1200" dirty="0"/>
        </a:p>
      </dsp:txBody>
      <dsp:txXfrm>
        <a:off x="8063759" y="374484"/>
        <a:ext cx="3246414" cy="1410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3ACAE-BB26-4A82-A577-4359F570A980}">
      <dsp:nvSpPr>
        <dsp:cNvPr id="0" name=""/>
        <dsp:cNvSpPr/>
      </dsp:nvSpPr>
      <dsp:spPr>
        <a:xfrm>
          <a:off x="910" y="48184"/>
          <a:ext cx="3315915" cy="165795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PROBLEM</a:t>
          </a:r>
        </a:p>
        <a:p>
          <a:pPr marL="0" lvl="0" indent="0" algn="ctr" defTabSz="622300">
            <a:lnSpc>
              <a:spcPct val="90000"/>
            </a:lnSpc>
            <a:spcBef>
              <a:spcPct val="0"/>
            </a:spcBef>
            <a:spcAft>
              <a:spcPct val="35000"/>
            </a:spcAft>
            <a:buNone/>
          </a:pPr>
          <a:r>
            <a:rPr lang="en-CA" sz="1400" kern="1200" dirty="0"/>
            <a:t>Scaling transformations are based on training data. Looking at the test data, a lot of the numbers for each column were outside the training data bounds</a:t>
          </a:r>
        </a:p>
      </dsp:txBody>
      <dsp:txXfrm>
        <a:off x="49470" y="96744"/>
        <a:ext cx="3218795" cy="1560837"/>
      </dsp:txXfrm>
    </dsp:sp>
    <dsp:sp modelId="{3A9C2A63-B08F-4D7E-AE0D-D55A011B5238}">
      <dsp:nvSpPr>
        <dsp:cNvPr id="0" name=""/>
        <dsp:cNvSpPr/>
      </dsp:nvSpPr>
      <dsp:spPr>
        <a:xfrm>
          <a:off x="4145804" y="48184"/>
          <a:ext cx="3315915" cy="165795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WHY?</a:t>
          </a:r>
        </a:p>
        <a:p>
          <a:pPr marL="0" lvl="0" indent="0" algn="ctr" defTabSz="622300">
            <a:lnSpc>
              <a:spcPct val="90000"/>
            </a:lnSpc>
            <a:spcBef>
              <a:spcPct val="0"/>
            </a:spcBef>
            <a:spcAft>
              <a:spcPct val="35000"/>
            </a:spcAft>
            <a:buNone/>
          </a:pPr>
          <a:r>
            <a:rPr lang="en-CA" sz="1400" kern="1200" dirty="0"/>
            <a:t>This becomes an issue because all scaling attempts shrink values between an upper and lower bound. Hence if we get data that is consistently outside the training data we end up with faulty predictions</a:t>
          </a:r>
        </a:p>
      </dsp:txBody>
      <dsp:txXfrm>
        <a:off x="4194364" y="96744"/>
        <a:ext cx="3218795" cy="15608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88C5BC-A5F2-466B-9760-F4EC2461BC57}" type="datetimeFigureOut">
              <a:rPr lang="en-CA" smtClean="0"/>
              <a:t>2024-04-02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AAD3B-6382-4438-A49E-30995E2502EA}" type="slidenum">
              <a:rPr lang="en-CA" smtClean="0"/>
              <a:t>‹#›</a:t>
            </a:fld>
            <a:endParaRPr lang="en-CA"/>
          </a:p>
        </p:txBody>
      </p:sp>
    </p:spTree>
    <p:extLst>
      <p:ext uri="{BB962C8B-B14F-4D97-AF65-F5344CB8AC3E}">
        <p14:creationId xmlns:p14="http://schemas.microsoft.com/office/powerpoint/2010/main" val="1565175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A8AD-7D0C-59BD-AE56-601BC9CBE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0F7F6-7E07-1EB4-3E24-3C90B1CAFB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B0DCE-C89C-2EBC-BE03-C8B2F56DDD55}"/>
              </a:ext>
            </a:extLst>
          </p:cNvPr>
          <p:cNvSpPr>
            <a:spLocks noGrp="1"/>
          </p:cNvSpPr>
          <p:nvPr>
            <p:ph type="body" idx="1"/>
          </p:nvPr>
        </p:nvSpPr>
        <p:spPr/>
        <p:txBody>
          <a:bodyPr/>
          <a:lstStyle/>
          <a:p>
            <a:r>
              <a:rPr lang="en-CA" dirty="0"/>
              <a:t>Introduce yourself, and what you’re looking to present. Mention that there is a mini-game if anyone is interested. Some images have easter eggs for a movie. If the numbers get boring try to guess the movie before the end of the presentation. For my first and only trick I’ll try to guess where your mind went</a:t>
            </a:r>
          </a:p>
        </p:txBody>
      </p:sp>
      <p:sp>
        <p:nvSpPr>
          <p:cNvPr id="4" name="Slide Number Placeholder 3">
            <a:extLst>
              <a:ext uri="{FF2B5EF4-FFF2-40B4-BE49-F238E27FC236}">
                <a16:creationId xmlns:a16="http://schemas.microsoft.com/office/drawing/2014/main" id="{D00BDA38-3243-62F3-1CC2-C507F0E418A2}"/>
              </a:ext>
            </a:extLst>
          </p:cNvPr>
          <p:cNvSpPr>
            <a:spLocks noGrp="1"/>
          </p:cNvSpPr>
          <p:nvPr>
            <p:ph type="sldNum" sz="quarter" idx="5"/>
          </p:nvPr>
        </p:nvSpPr>
        <p:spPr/>
        <p:txBody>
          <a:bodyPr/>
          <a:lstStyle/>
          <a:p>
            <a:fld id="{B0922DA0-5763-4D3C-A7E5-3D9A759FCB94}" type="slidenum">
              <a:rPr lang="en-CA" smtClean="0"/>
              <a:t>1</a:t>
            </a:fld>
            <a:endParaRPr lang="en-CA"/>
          </a:p>
        </p:txBody>
      </p:sp>
    </p:spTree>
    <p:extLst>
      <p:ext uri="{BB962C8B-B14F-4D97-AF65-F5344CB8AC3E}">
        <p14:creationId xmlns:p14="http://schemas.microsoft.com/office/powerpoint/2010/main" val="1611515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issue was that of generalization and Handling coverage between test, training and unseen data</a:t>
            </a:r>
          </a:p>
        </p:txBody>
      </p:sp>
      <p:sp>
        <p:nvSpPr>
          <p:cNvPr id="4" name="Slide Number Placeholder 3"/>
          <p:cNvSpPr>
            <a:spLocks noGrp="1"/>
          </p:cNvSpPr>
          <p:nvPr>
            <p:ph type="sldNum" sz="quarter" idx="5"/>
          </p:nvPr>
        </p:nvSpPr>
        <p:spPr/>
        <p:txBody>
          <a:bodyPr/>
          <a:lstStyle/>
          <a:p>
            <a:fld id="{0A5AAD3B-6382-4438-A49E-30995E2502EA}" type="slidenum">
              <a:rPr lang="en-CA" smtClean="0"/>
              <a:t>10</a:t>
            </a:fld>
            <a:endParaRPr lang="en-CA"/>
          </a:p>
        </p:txBody>
      </p:sp>
    </p:spTree>
    <p:extLst>
      <p:ext uri="{BB962C8B-B14F-4D97-AF65-F5344CB8AC3E}">
        <p14:creationId xmlns:p14="http://schemas.microsoft.com/office/powerpoint/2010/main" val="1654316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issue was that of generalization and Handling coverage between test, training and unseen data</a:t>
            </a:r>
          </a:p>
        </p:txBody>
      </p:sp>
      <p:sp>
        <p:nvSpPr>
          <p:cNvPr id="4" name="Slide Number Placeholder 3"/>
          <p:cNvSpPr>
            <a:spLocks noGrp="1"/>
          </p:cNvSpPr>
          <p:nvPr>
            <p:ph type="sldNum" sz="quarter" idx="5"/>
          </p:nvPr>
        </p:nvSpPr>
        <p:spPr/>
        <p:txBody>
          <a:bodyPr/>
          <a:lstStyle/>
          <a:p>
            <a:fld id="{0A5AAD3B-6382-4438-A49E-30995E2502EA}" type="slidenum">
              <a:rPr lang="en-CA" smtClean="0"/>
              <a:t>11</a:t>
            </a:fld>
            <a:endParaRPr lang="en-CA"/>
          </a:p>
        </p:txBody>
      </p:sp>
    </p:spTree>
    <p:extLst>
      <p:ext uri="{BB962C8B-B14F-4D97-AF65-F5344CB8AC3E}">
        <p14:creationId xmlns:p14="http://schemas.microsoft.com/office/powerpoint/2010/main" val="233135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5E19E-E31D-51C7-A453-37D7B437C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5EC95-6F7D-0576-898E-E7883FC460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4DCFDB-0479-1CF7-E92C-62D1510F29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Recap where we left off. Trying to create something that serves as an alternative to credit score. Here were the presumed next steps </a:t>
            </a:r>
          </a:p>
        </p:txBody>
      </p:sp>
      <p:sp>
        <p:nvSpPr>
          <p:cNvPr id="4" name="Slide Number Placeholder 3">
            <a:extLst>
              <a:ext uri="{FF2B5EF4-FFF2-40B4-BE49-F238E27FC236}">
                <a16:creationId xmlns:a16="http://schemas.microsoft.com/office/drawing/2014/main" id="{76169415-AEBA-52E9-6101-DA63B4B8C3C1}"/>
              </a:ext>
            </a:extLst>
          </p:cNvPr>
          <p:cNvSpPr>
            <a:spLocks noGrp="1"/>
          </p:cNvSpPr>
          <p:nvPr>
            <p:ph type="sldNum" sz="quarter" idx="5"/>
          </p:nvPr>
        </p:nvSpPr>
        <p:spPr/>
        <p:txBody>
          <a:bodyPr/>
          <a:lstStyle/>
          <a:p>
            <a:fld id="{B0922DA0-5763-4D3C-A7E5-3D9A759FCB94}" type="slidenum">
              <a:rPr lang="en-CA" smtClean="0"/>
              <a:t>2</a:t>
            </a:fld>
            <a:endParaRPr lang="en-CA"/>
          </a:p>
        </p:txBody>
      </p:sp>
    </p:spTree>
    <p:extLst>
      <p:ext uri="{BB962C8B-B14F-4D97-AF65-F5344CB8AC3E}">
        <p14:creationId xmlns:p14="http://schemas.microsoft.com/office/powerpoint/2010/main" val="3360680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issue was that of generalization and Handling coverage between test, training and unseen data</a:t>
            </a:r>
          </a:p>
        </p:txBody>
      </p:sp>
      <p:sp>
        <p:nvSpPr>
          <p:cNvPr id="4" name="Slide Number Placeholder 3"/>
          <p:cNvSpPr>
            <a:spLocks noGrp="1"/>
          </p:cNvSpPr>
          <p:nvPr>
            <p:ph type="sldNum" sz="quarter" idx="5"/>
          </p:nvPr>
        </p:nvSpPr>
        <p:spPr/>
        <p:txBody>
          <a:bodyPr/>
          <a:lstStyle/>
          <a:p>
            <a:fld id="{0A5AAD3B-6382-4438-A49E-30995E2502EA}" type="slidenum">
              <a:rPr lang="en-CA" smtClean="0"/>
              <a:t>3</a:t>
            </a:fld>
            <a:endParaRPr lang="en-CA"/>
          </a:p>
        </p:txBody>
      </p:sp>
    </p:spTree>
    <p:extLst>
      <p:ext uri="{BB962C8B-B14F-4D97-AF65-F5344CB8AC3E}">
        <p14:creationId xmlns:p14="http://schemas.microsoft.com/office/powerpoint/2010/main" val="26172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issue was that of generalization and Handling coverage between test, training and unseen data</a:t>
            </a:r>
          </a:p>
        </p:txBody>
      </p:sp>
      <p:sp>
        <p:nvSpPr>
          <p:cNvPr id="4" name="Slide Number Placeholder 3"/>
          <p:cNvSpPr>
            <a:spLocks noGrp="1"/>
          </p:cNvSpPr>
          <p:nvPr>
            <p:ph type="sldNum" sz="quarter" idx="5"/>
          </p:nvPr>
        </p:nvSpPr>
        <p:spPr/>
        <p:txBody>
          <a:bodyPr/>
          <a:lstStyle/>
          <a:p>
            <a:fld id="{0A5AAD3B-6382-4438-A49E-30995E2502EA}" type="slidenum">
              <a:rPr lang="en-CA" smtClean="0"/>
              <a:t>4</a:t>
            </a:fld>
            <a:endParaRPr lang="en-CA"/>
          </a:p>
        </p:txBody>
      </p:sp>
    </p:spTree>
    <p:extLst>
      <p:ext uri="{BB962C8B-B14F-4D97-AF65-F5344CB8AC3E}">
        <p14:creationId xmlns:p14="http://schemas.microsoft.com/office/powerpoint/2010/main" val="3115583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issue was that of generalization and Handling coverage between test, training and unseen data</a:t>
            </a:r>
          </a:p>
        </p:txBody>
      </p:sp>
      <p:sp>
        <p:nvSpPr>
          <p:cNvPr id="4" name="Slide Number Placeholder 3"/>
          <p:cNvSpPr>
            <a:spLocks noGrp="1"/>
          </p:cNvSpPr>
          <p:nvPr>
            <p:ph type="sldNum" sz="quarter" idx="5"/>
          </p:nvPr>
        </p:nvSpPr>
        <p:spPr/>
        <p:txBody>
          <a:bodyPr/>
          <a:lstStyle/>
          <a:p>
            <a:fld id="{0A5AAD3B-6382-4438-A49E-30995E2502EA}" type="slidenum">
              <a:rPr lang="en-CA" smtClean="0"/>
              <a:t>5</a:t>
            </a:fld>
            <a:endParaRPr lang="en-CA"/>
          </a:p>
        </p:txBody>
      </p:sp>
    </p:spTree>
    <p:extLst>
      <p:ext uri="{BB962C8B-B14F-4D97-AF65-F5344CB8AC3E}">
        <p14:creationId xmlns:p14="http://schemas.microsoft.com/office/powerpoint/2010/main" val="1293979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Briefly mention that with tokenization we look to convert the tabular information to text and embeddings are a fancier one-hot encoding scheme except each row has trainable weights</a:t>
            </a:r>
          </a:p>
        </p:txBody>
      </p:sp>
      <p:sp>
        <p:nvSpPr>
          <p:cNvPr id="4" name="Slide Number Placeholder 3"/>
          <p:cNvSpPr>
            <a:spLocks noGrp="1"/>
          </p:cNvSpPr>
          <p:nvPr>
            <p:ph type="sldNum" sz="quarter" idx="5"/>
          </p:nvPr>
        </p:nvSpPr>
        <p:spPr/>
        <p:txBody>
          <a:bodyPr/>
          <a:lstStyle/>
          <a:p>
            <a:fld id="{0A5AAD3B-6382-4438-A49E-30995E2502EA}" type="slidenum">
              <a:rPr lang="en-CA" smtClean="0"/>
              <a:t>6</a:t>
            </a:fld>
            <a:endParaRPr lang="en-CA"/>
          </a:p>
        </p:txBody>
      </p:sp>
    </p:spTree>
    <p:extLst>
      <p:ext uri="{BB962C8B-B14F-4D97-AF65-F5344CB8AC3E}">
        <p14:creationId xmlns:p14="http://schemas.microsoft.com/office/powerpoint/2010/main" val="175221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issue was that of generalization and Handling coverage between test, training and unseen data</a:t>
            </a:r>
          </a:p>
        </p:txBody>
      </p:sp>
      <p:sp>
        <p:nvSpPr>
          <p:cNvPr id="4" name="Slide Number Placeholder 3"/>
          <p:cNvSpPr>
            <a:spLocks noGrp="1"/>
          </p:cNvSpPr>
          <p:nvPr>
            <p:ph type="sldNum" sz="quarter" idx="5"/>
          </p:nvPr>
        </p:nvSpPr>
        <p:spPr/>
        <p:txBody>
          <a:bodyPr/>
          <a:lstStyle/>
          <a:p>
            <a:fld id="{0A5AAD3B-6382-4438-A49E-30995E2502EA}" type="slidenum">
              <a:rPr lang="en-CA" smtClean="0"/>
              <a:t>7</a:t>
            </a:fld>
            <a:endParaRPr lang="en-CA"/>
          </a:p>
        </p:txBody>
      </p:sp>
    </p:spTree>
    <p:extLst>
      <p:ext uri="{BB962C8B-B14F-4D97-AF65-F5344CB8AC3E}">
        <p14:creationId xmlns:p14="http://schemas.microsoft.com/office/powerpoint/2010/main" val="409490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issue was that of generalization and Handling coverage between test, training and unseen data</a:t>
            </a:r>
          </a:p>
        </p:txBody>
      </p:sp>
      <p:sp>
        <p:nvSpPr>
          <p:cNvPr id="4" name="Slide Number Placeholder 3"/>
          <p:cNvSpPr>
            <a:spLocks noGrp="1"/>
          </p:cNvSpPr>
          <p:nvPr>
            <p:ph type="sldNum" sz="quarter" idx="5"/>
          </p:nvPr>
        </p:nvSpPr>
        <p:spPr/>
        <p:txBody>
          <a:bodyPr/>
          <a:lstStyle/>
          <a:p>
            <a:fld id="{0A5AAD3B-6382-4438-A49E-30995E2502EA}" type="slidenum">
              <a:rPr lang="en-CA" smtClean="0"/>
              <a:t>8</a:t>
            </a:fld>
            <a:endParaRPr lang="en-CA"/>
          </a:p>
        </p:txBody>
      </p:sp>
    </p:spTree>
    <p:extLst>
      <p:ext uri="{BB962C8B-B14F-4D97-AF65-F5344CB8AC3E}">
        <p14:creationId xmlns:p14="http://schemas.microsoft.com/office/powerpoint/2010/main" val="2992416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issue was that of generalization and Handling coverage between test, training and unseen data</a:t>
            </a:r>
          </a:p>
        </p:txBody>
      </p:sp>
      <p:sp>
        <p:nvSpPr>
          <p:cNvPr id="4" name="Slide Number Placeholder 3"/>
          <p:cNvSpPr>
            <a:spLocks noGrp="1"/>
          </p:cNvSpPr>
          <p:nvPr>
            <p:ph type="sldNum" sz="quarter" idx="5"/>
          </p:nvPr>
        </p:nvSpPr>
        <p:spPr/>
        <p:txBody>
          <a:bodyPr/>
          <a:lstStyle/>
          <a:p>
            <a:fld id="{0A5AAD3B-6382-4438-A49E-30995E2502EA}" type="slidenum">
              <a:rPr lang="en-CA" smtClean="0"/>
              <a:t>9</a:t>
            </a:fld>
            <a:endParaRPr lang="en-CA"/>
          </a:p>
        </p:txBody>
      </p:sp>
    </p:spTree>
    <p:extLst>
      <p:ext uri="{BB962C8B-B14F-4D97-AF65-F5344CB8AC3E}">
        <p14:creationId xmlns:p14="http://schemas.microsoft.com/office/powerpoint/2010/main" val="2329136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DB8E3-F1B5-4B10-21B8-60F1D1B072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F39F4E9-F527-6BE2-41DB-18F55C881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D3F11F5-48C2-555C-69AA-3B6D033EC1F6}"/>
              </a:ext>
            </a:extLst>
          </p:cNvPr>
          <p:cNvSpPr>
            <a:spLocks noGrp="1"/>
          </p:cNvSpPr>
          <p:nvPr>
            <p:ph type="dt" sz="half" idx="10"/>
          </p:nvPr>
        </p:nvSpPr>
        <p:spPr/>
        <p:txBody>
          <a:bodyPr/>
          <a:lstStyle/>
          <a:p>
            <a:fld id="{A346DB24-8969-4A93-BC2F-4FC1280705DA}" type="datetimeFigureOut">
              <a:rPr lang="en-CA" smtClean="0"/>
              <a:t>2024-04-02</a:t>
            </a:fld>
            <a:endParaRPr lang="en-CA"/>
          </a:p>
        </p:txBody>
      </p:sp>
      <p:sp>
        <p:nvSpPr>
          <p:cNvPr id="5" name="Footer Placeholder 4">
            <a:extLst>
              <a:ext uri="{FF2B5EF4-FFF2-40B4-BE49-F238E27FC236}">
                <a16:creationId xmlns:a16="http://schemas.microsoft.com/office/drawing/2014/main" id="{18482362-2716-C946-068B-8A7C3693CB9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15E9370-B5D2-1F81-A56A-CA33BED6FF8B}"/>
              </a:ext>
            </a:extLst>
          </p:cNvPr>
          <p:cNvSpPr>
            <a:spLocks noGrp="1"/>
          </p:cNvSpPr>
          <p:nvPr>
            <p:ph type="sldNum" sz="quarter" idx="12"/>
          </p:nvPr>
        </p:nvSpPr>
        <p:spPr/>
        <p:txBody>
          <a:bodyPr/>
          <a:lstStyle/>
          <a:p>
            <a:fld id="{F18AF8B7-8331-45FE-9C25-13925B515DD7}" type="slidenum">
              <a:rPr lang="en-CA" smtClean="0"/>
              <a:t>‹#›</a:t>
            </a:fld>
            <a:endParaRPr lang="en-CA"/>
          </a:p>
        </p:txBody>
      </p:sp>
    </p:spTree>
    <p:extLst>
      <p:ext uri="{BB962C8B-B14F-4D97-AF65-F5344CB8AC3E}">
        <p14:creationId xmlns:p14="http://schemas.microsoft.com/office/powerpoint/2010/main" val="2224734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5DC2-7103-D3E6-B631-3CA9518F82C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4C016CD-B85D-8525-18E1-DBB86F2829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987CD6D-30D5-C235-67A3-905C5DB99E64}"/>
              </a:ext>
            </a:extLst>
          </p:cNvPr>
          <p:cNvSpPr>
            <a:spLocks noGrp="1"/>
          </p:cNvSpPr>
          <p:nvPr>
            <p:ph type="dt" sz="half" idx="10"/>
          </p:nvPr>
        </p:nvSpPr>
        <p:spPr/>
        <p:txBody>
          <a:bodyPr/>
          <a:lstStyle/>
          <a:p>
            <a:fld id="{A346DB24-8969-4A93-BC2F-4FC1280705DA}" type="datetimeFigureOut">
              <a:rPr lang="en-CA" smtClean="0"/>
              <a:t>2024-04-02</a:t>
            </a:fld>
            <a:endParaRPr lang="en-CA"/>
          </a:p>
        </p:txBody>
      </p:sp>
      <p:sp>
        <p:nvSpPr>
          <p:cNvPr id="5" name="Footer Placeholder 4">
            <a:extLst>
              <a:ext uri="{FF2B5EF4-FFF2-40B4-BE49-F238E27FC236}">
                <a16:creationId xmlns:a16="http://schemas.microsoft.com/office/drawing/2014/main" id="{E8C6F710-F8A6-2153-B9B8-B02CE9B64C8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1AC3B10-B3CF-5287-DAD2-80B95E1ABEE3}"/>
              </a:ext>
            </a:extLst>
          </p:cNvPr>
          <p:cNvSpPr>
            <a:spLocks noGrp="1"/>
          </p:cNvSpPr>
          <p:nvPr>
            <p:ph type="sldNum" sz="quarter" idx="12"/>
          </p:nvPr>
        </p:nvSpPr>
        <p:spPr/>
        <p:txBody>
          <a:bodyPr/>
          <a:lstStyle/>
          <a:p>
            <a:fld id="{F18AF8B7-8331-45FE-9C25-13925B515DD7}" type="slidenum">
              <a:rPr lang="en-CA" smtClean="0"/>
              <a:t>‹#›</a:t>
            </a:fld>
            <a:endParaRPr lang="en-CA"/>
          </a:p>
        </p:txBody>
      </p:sp>
    </p:spTree>
    <p:extLst>
      <p:ext uri="{BB962C8B-B14F-4D97-AF65-F5344CB8AC3E}">
        <p14:creationId xmlns:p14="http://schemas.microsoft.com/office/powerpoint/2010/main" val="3494902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8597D-0618-2CA0-DDD8-1E88BA90E7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539681F-4C5F-D5F9-22F1-F755F08533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AC3445B-BC3C-B218-EE27-546780830502}"/>
              </a:ext>
            </a:extLst>
          </p:cNvPr>
          <p:cNvSpPr>
            <a:spLocks noGrp="1"/>
          </p:cNvSpPr>
          <p:nvPr>
            <p:ph type="dt" sz="half" idx="10"/>
          </p:nvPr>
        </p:nvSpPr>
        <p:spPr/>
        <p:txBody>
          <a:bodyPr/>
          <a:lstStyle/>
          <a:p>
            <a:fld id="{A346DB24-8969-4A93-BC2F-4FC1280705DA}" type="datetimeFigureOut">
              <a:rPr lang="en-CA" smtClean="0"/>
              <a:t>2024-04-02</a:t>
            </a:fld>
            <a:endParaRPr lang="en-CA"/>
          </a:p>
        </p:txBody>
      </p:sp>
      <p:sp>
        <p:nvSpPr>
          <p:cNvPr id="5" name="Footer Placeholder 4">
            <a:extLst>
              <a:ext uri="{FF2B5EF4-FFF2-40B4-BE49-F238E27FC236}">
                <a16:creationId xmlns:a16="http://schemas.microsoft.com/office/drawing/2014/main" id="{68825B68-6910-E331-58E3-A3E19D97524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D77EA2C-BE5A-176C-EA7E-0E5699D608E5}"/>
              </a:ext>
            </a:extLst>
          </p:cNvPr>
          <p:cNvSpPr>
            <a:spLocks noGrp="1"/>
          </p:cNvSpPr>
          <p:nvPr>
            <p:ph type="sldNum" sz="quarter" idx="12"/>
          </p:nvPr>
        </p:nvSpPr>
        <p:spPr/>
        <p:txBody>
          <a:bodyPr/>
          <a:lstStyle/>
          <a:p>
            <a:fld id="{F18AF8B7-8331-45FE-9C25-13925B515DD7}" type="slidenum">
              <a:rPr lang="en-CA" smtClean="0"/>
              <a:t>‹#›</a:t>
            </a:fld>
            <a:endParaRPr lang="en-CA"/>
          </a:p>
        </p:txBody>
      </p:sp>
    </p:spTree>
    <p:extLst>
      <p:ext uri="{BB962C8B-B14F-4D97-AF65-F5344CB8AC3E}">
        <p14:creationId xmlns:p14="http://schemas.microsoft.com/office/powerpoint/2010/main" val="3246669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6510-35F0-F62D-6F6E-C3425E6F4D2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76DD06D-2FB8-FD6A-D596-9C472F8651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00B10D9-A6EB-82F8-29B2-7BA5F126F524}"/>
              </a:ext>
            </a:extLst>
          </p:cNvPr>
          <p:cNvSpPr>
            <a:spLocks noGrp="1"/>
          </p:cNvSpPr>
          <p:nvPr>
            <p:ph type="dt" sz="half" idx="10"/>
          </p:nvPr>
        </p:nvSpPr>
        <p:spPr/>
        <p:txBody>
          <a:bodyPr/>
          <a:lstStyle/>
          <a:p>
            <a:fld id="{A346DB24-8969-4A93-BC2F-4FC1280705DA}" type="datetimeFigureOut">
              <a:rPr lang="en-CA" smtClean="0"/>
              <a:t>2024-04-02</a:t>
            </a:fld>
            <a:endParaRPr lang="en-CA"/>
          </a:p>
        </p:txBody>
      </p:sp>
      <p:sp>
        <p:nvSpPr>
          <p:cNvPr id="5" name="Footer Placeholder 4">
            <a:extLst>
              <a:ext uri="{FF2B5EF4-FFF2-40B4-BE49-F238E27FC236}">
                <a16:creationId xmlns:a16="http://schemas.microsoft.com/office/drawing/2014/main" id="{97471483-8284-7CD9-9D28-A9BB50ED99E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2A147A0-40CB-4701-9924-8829A95ECDF3}"/>
              </a:ext>
            </a:extLst>
          </p:cNvPr>
          <p:cNvSpPr>
            <a:spLocks noGrp="1"/>
          </p:cNvSpPr>
          <p:nvPr>
            <p:ph type="sldNum" sz="quarter" idx="12"/>
          </p:nvPr>
        </p:nvSpPr>
        <p:spPr/>
        <p:txBody>
          <a:bodyPr/>
          <a:lstStyle/>
          <a:p>
            <a:fld id="{F18AF8B7-8331-45FE-9C25-13925B515DD7}" type="slidenum">
              <a:rPr lang="en-CA" smtClean="0"/>
              <a:t>‹#›</a:t>
            </a:fld>
            <a:endParaRPr lang="en-CA"/>
          </a:p>
        </p:txBody>
      </p:sp>
    </p:spTree>
    <p:extLst>
      <p:ext uri="{BB962C8B-B14F-4D97-AF65-F5344CB8AC3E}">
        <p14:creationId xmlns:p14="http://schemas.microsoft.com/office/powerpoint/2010/main" val="395830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D9508-B6CE-4739-DE93-6A96146234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9FD9737-2BE3-0820-68E4-EDEAECF8DF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126870-3FF9-03CB-1968-54141CDDC2EA}"/>
              </a:ext>
            </a:extLst>
          </p:cNvPr>
          <p:cNvSpPr>
            <a:spLocks noGrp="1"/>
          </p:cNvSpPr>
          <p:nvPr>
            <p:ph type="dt" sz="half" idx="10"/>
          </p:nvPr>
        </p:nvSpPr>
        <p:spPr/>
        <p:txBody>
          <a:bodyPr/>
          <a:lstStyle/>
          <a:p>
            <a:fld id="{A346DB24-8969-4A93-BC2F-4FC1280705DA}" type="datetimeFigureOut">
              <a:rPr lang="en-CA" smtClean="0"/>
              <a:t>2024-04-02</a:t>
            </a:fld>
            <a:endParaRPr lang="en-CA"/>
          </a:p>
        </p:txBody>
      </p:sp>
      <p:sp>
        <p:nvSpPr>
          <p:cNvPr id="5" name="Footer Placeholder 4">
            <a:extLst>
              <a:ext uri="{FF2B5EF4-FFF2-40B4-BE49-F238E27FC236}">
                <a16:creationId xmlns:a16="http://schemas.microsoft.com/office/drawing/2014/main" id="{14CECD3E-0A14-DDCA-A2B5-6C1A3C1FE9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4D76CF9-458A-1EE5-8924-59553F63927B}"/>
              </a:ext>
            </a:extLst>
          </p:cNvPr>
          <p:cNvSpPr>
            <a:spLocks noGrp="1"/>
          </p:cNvSpPr>
          <p:nvPr>
            <p:ph type="sldNum" sz="quarter" idx="12"/>
          </p:nvPr>
        </p:nvSpPr>
        <p:spPr/>
        <p:txBody>
          <a:bodyPr/>
          <a:lstStyle/>
          <a:p>
            <a:fld id="{F18AF8B7-8331-45FE-9C25-13925B515DD7}" type="slidenum">
              <a:rPr lang="en-CA" smtClean="0"/>
              <a:t>‹#›</a:t>
            </a:fld>
            <a:endParaRPr lang="en-CA"/>
          </a:p>
        </p:txBody>
      </p:sp>
    </p:spTree>
    <p:extLst>
      <p:ext uri="{BB962C8B-B14F-4D97-AF65-F5344CB8AC3E}">
        <p14:creationId xmlns:p14="http://schemas.microsoft.com/office/powerpoint/2010/main" val="3179909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0DD3-196F-EC14-02AA-00D6CA05C4A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65354B0-DFD9-18A9-1BA2-53C9425BAF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B04E9B0-6C24-A7C9-1B63-5944E4D776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95D78ED-0DD2-1803-5D64-FB3911FC3B81}"/>
              </a:ext>
            </a:extLst>
          </p:cNvPr>
          <p:cNvSpPr>
            <a:spLocks noGrp="1"/>
          </p:cNvSpPr>
          <p:nvPr>
            <p:ph type="dt" sz="half" idx="10"/>
          </p:nvPr>
        </p:nvSpPr>
        <p:spPr/>
        <p:txBody>
          <a:bodyPr/>
          <a:lstStyle/>
          <a:p>
            <a:fld id="{A346DB24-8969-4A93-BC2F-4FC1280705DA}" type="datetimeFigureOut">
              <a:rPr lang="en-CA" smtClean="0"/>
              <a:t>2024-04-02</a:t>
            </a:fld>
            <a:endParaRPr lang="en-CA"/>
          </a:p>
        </p:txBody>
      </p:sp>
      <p:sp>
        <p:nvSpPr>
          <p:cNvPr id="6" name="Footer Placeholder 5">
            <a:extLst>
              <a:ext uri="{FF2B5EF4-FFF2-40B4-BE49-F238E27FC236}">
                <a16:creationId xmlns:a16="http://schemas.microsoft.com/office/drawing/2014/main" id="{02E562EC-A3CF-6700-E4C5-5CEB2C2E4DB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5B7E32D-FAF2-8C2E-255B-72E3B438AF90}"/>
              </a:ext>
            </a:extLst>
          </p:cNvPr>
          <p:cNvSpPr>
            <a:spLocks noGrp="1"/>
          </p:cNvSpPr>
          <p:nvPr>
            <p:ph type="sldNum" sz="quarter" idx="12"/>
          </p:nvPr>
        </p:nvSpPr>
        <p:spPr/>
        <p:txBody>
          <a:bodyPr/>
          <a:lstStyle/>
          <a:p>
            <a:fld id="{F18AF8B7-8331-45FE-9C25-13925B515DD7}" type="slidenum">
              <a:rPr lang="en-CA" smtClean="0"/>
              <a:t>‹#›</a:t>
            </a:fld>
            <a:endParaRPr lang="en-CA"/>
          </a:p>
        </p:txBody>
      </p:sp>
    </p:spTree>
    <p:extLst>
      <p:ext uri="{BB962C8B-B14F-4D97-AF65-F5344CB8AC3E}">
        <p14:creationId xmlns:p14="http://schemas.microsoft.com/office/powerpoint/2010/main" val="2112848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04507-F5DE-EA78-3DA6-BF639163CE80}"/>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1A63E75-E97F-3356-F6B7-9C04FB638D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692BDB-FFFA-D792-659B-4689776B0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B4C840-AE00-7368-F949-C1319D8AA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B1B5CD-3968-7C10-FFA4-C41C974D72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BC49BD3-D5F7-CD8C-DFBD-F5F77877C954}"/>
              </a:ext>
            </a:extLst>
          </p:cNvPr>
          <p:cNvSpPr>
            <a:spLocks noGrp="1"/>
          </p:cNvSpPr>
          <p:nvPr>
            <p:ph type="dt" sz="half" idx="10"/>
          </p:nvPr>
        </p:nvSpPr>
        <p:spPr/>
        <p:txBody>
          <a:bodyPr/>
          <a:lstStyle/>
          <a:p>
            <a:fld id="{A346DB24-8969-4A93-BC2F-4FC1280705DA}" type="datetimeFigureOut">
              <a:rPr lang="en-CA" smtClean="0"/>
              <a:t>2024-04-02</a:t>
            </a:fld>
            <a:endParaRPr lang="en-CA"/>
          </a:p>
        </p:txBody>
      </p:sp>
      <p:sp>
        <p:nvSpPr>
          <p:cNvPr id="8" name="Footer Placeholder 7">
            <a:extLst>
              <a:ext uri="{FF2B5EF4-FFF2-40B4-BE49-F238E27FC236}">
                <a16:creationId xmlns:a16="http://schemas.microsoft.com/office/drawing/2014/main" id="{5CC8F09F-7A47-2AF1-49B1-A23E85F7D4F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4BD26AD-4F20-E10B-76E8-DECE49EBA32C}"/>
              </a:ext>
            </a:extLst>
          </p:cNvPr>
          <p:cNvSpPr>
            <a:spLocks noGrp="1"/>
          </p:cNvSpPr>
          <p:nvPr>
            <p:ph type="sldNum" sz="quarter" idx="12"/>
          </p:nvPr>
        </p:nvSpPr>
        <p:spPr/>
        <p:txBody>
          <a:bodyPr/>
          <a:lstStyle/>
          <a:p>
            <a:fld id="{F18AF8B7-8331-45FE-9C25-13925B515DD7}" type="slidenum">
              <a:rPr lang="en-CA" smtClean="0"/>
              <a:t>‹#›</a:t>
            </a:fld>
            <a:endParaRPr lang="en-CA"/>
          </a:p>
        </p:txBody>
      </p:sp>
    </p:spTree>
    <p:extLst>
      <p:ext uri="{BB962C8B-B14F-4D97-AF65-F5344CB8AC3E}">
        <p14:creationId xmlns:p14="http://schemas.microsoft.com/office/powerpoint/2010/main" val="1165429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D0EC-E37D-D707-C15F-6F4AD0F5B58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0911E5F-E0E8-C9C7-487F-CF1AD10F9685}"/>
              </a:ext>
            </a:extLst>
          </p:cNvPr>
          <p:cNvSpPr>
            <a:spLocks noGrp="1"/>
          </p:cNvSpPr>
          <p:nvPr>
            <p:ph type="dt" sz="half" idx="10"/>
          </p:nvPr>
        </p:nvSpPr>
        <p:spPr/>
        <p:txBody>
          <a:bodyPr/>
          <a:lstStyle/>
          <a:p>
            <a:fld id="{A346DB24-8969-4A93-BC2F-4FC1280705DA}" type="datetimeFigureOut">
              <a:rPr lang="en-CA" smtClean="0"/>
              <a:t>2024-04-02</a:t>
            </a:fld>
            <a:endParaRPr lang="en-CA"/>
          </a:p>
        </p:txBody>
      </p:sp>
      <p:sp>
        <p:nvSpPr>
          <p:cNvPr id="4" name="Footer Placeholder 3">
            <a:extLst>
              <a:ext uri="{FF2B5EF4-FFF2-40B4-BE49-F238E27FC236}">
                <a16:creationId xmlns:a16="http://schemas.microsoft.com/office/drawing/2014/main" id="{3ECDAAF0-EC69-A245-DC42-69801BEB89D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C2F9C4A-1829-8242-3465-19DA1C1CCE31}"/>
              </a:ext>
            </a:extLst>
          </p:cNvPr>
          <p:cNvSpPr>
            <a:spLocks noGrp="1"/>
          </p:cNvSpPr>
          <p:nvPr>
            <p:ph type="sldNum" sz="quarter" idx="12"/>
          </p:nvPr>
        </p:nvSpPr>
        <p:spPr/>
        <p:txBody>
          <a:bodyPr/>
          <a:lstStyle/>
          <a:p>
            <a:fld id="{F18AF8B7-8331-45FE-9C25-13925B515DD7}" type="slidenum">
              <a:rPr lang="en-CA" smtClean="0"/>
              <a:t>‹#›</a:t>
            </a:fld>
            <a:endParaRPr lang="en-CA"/>
          </a:p>
        </p:txBody>
      </p:sp>
    </p:spTree>
    <p:extLst>
      <p:ext uri="{BB962C8B-B14F-4D97-AF65-F5344CB8AC3E}">
        <p14:creationId xmlns:p14="http://schemas.microsoft.com/office/powerpoint/2010/main" val="3246617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355392-A986-48D0-D882-78E27504A0A9}"/>
              </a:ext>
            </a:extLst>
          </p:cNvPr>
          <p:cNvSpPr>
            <a:spLocks noGrp="1"/>
          </p:cNvSpPr>
          <p:nvPr>
            <p:ph type="dt" sz="half" idx="10"/>
          </p:nvPr>
        </p:nvSpPr>
        <p:spPr/>
        <p:txBody>
          <a:bodyPr/>
          <a:lstStyle/>
          <a:p>
            <a:fld id="{A346DB24-8969-4A93-BC2F-4FC1280705DA}" type="datetimeFigureOut">
              <a:rPr lang="en-CA" smtClean="0"/>
              <a:t>2024-04-02</a:t>
            </a:fld>
            <a:endParaRPr lang="en-CA"/>
          </a:p>
        </p:txBody>
      </p:sp>
      <p:sp>
        <p:nvSpPr>
          <p:cNvPr id="3" name="Footer Placeholder 2">
            <a:extLst>
              <a:ext uri="{FF2B5EF4-FFF2-40B4-BE49-F238E27FC236}">
                <a16:creationId xmlns:a16="http://schemas.microsoft.com/office/drawing/2014/main" id="{EBEDE948-8C0A-C20B-13F0-79CC0D487D5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D1406F2-31C8-2520-EFB9-DB7500CFA374}"/>
              </a:ext>
            </a:extLst>
          </p:cNvPr>
          <p:cNvSpPr>
            <a:spLocks noGrp="1"/>
          </p:cNvSpPr>
          <p:nvPr>
            <p:ph type="sldNum" sz="quarter" idx="12"/>
          </p:nvPr>
        </p:nvSpPr>
        <p:spPr/>
        <p:txBody>
          <a:bodyPr/>
          <a:lstStyle/>
          <a:p>
            <a:fld id="{F18AF8B7-8331-45FE-9C25-13925B515DD7}" type="slidenum">
              <a:rPr lang="en-CA" smtClean="0"/>
              <a:t>‹#›</a:t>
            </a:fld>
            <a:endParaRPr lang="en-CA"/>
          </a:p>
        </p:txBody>
      </p:sp>
    </p:spTree>
    <p:extLst>
      <p:ext uri="{BB962C8B-B14F-4D97-AF65-F5344CB8AC3E}">
        <p14:creationId xmlns:p14="http://schemas.microsoft.com/office/powerpoint/2010/main" val="62763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3EAA-0130-780A-6BDD-D83DE831BC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C11EA34-B50F-6625-EE4C-0E44A954E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14124C8-EBD7-B86A-D82A-12CA1477D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0AE85A-2E88-21CC-9D1F-5BF4995F087F}"/>
              </a:ext>
            </a:extLst>
          </p:cNvPr>
          <p:cNvSpPr>
            <a:spLocks noGrp="1"/>
          </p:cNvSpPr>
          <p:nvPr>
            <p:ph type="dt" sz="half" idx="10"/>
          </p:nvPr>
        </p:nvSpPr>
        <p:spPr/>
        <p:txBody>
          <a:bodyPr/>
          <a:lstStyle/>
          <a:p>
            <a:fld id="{A346DB24-8969-4A93-BC2F-4FC1280705DA}" type="datetimeFigureOut">
              <a:rPr lang="en-CA" smtClean="0"/>
              <a:t>2024-04-02</a:t>
            </a:fld>
            <a:endParaRPr lang="en-CA"/>
          </a:p>
        </p:txBody>
      </p:sp>
      <p:sp>
        <p:nvSpPr>
          <p:cNvPr id="6" name="Footer Placeholder 5">
            <a:extLst>
              <a:ext uri="{FF2B5EF4-FFF2-40B4-BE49-F238E27FC236}">
                <a16:creationId xmlns:a16="http://schemas.microsoft.com/office/drawing/2014/main" id="{EBFA2E6E-59AA-832B-2ACE-AF838BE87E4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6B972FF-1FC5-816C-33F9-E6856D6AE745}"/>
              </a:ext>
            </a:extLst>
          </p:cNvPr>
          <p:cNvSpPr>
            <a:spLocks noGrp="1"/>
          </p:cNvSpPr>
          <p:nvPr>
            <p:ph type="sldNum" sz="quarter" idx="12"/>
          </p:nvPr>
        </p:nvSpPr>
        <p:spPr/>
        <p:txBody>
          <a:bodyPr/>
          <a:lstStyle/>
          <a:p>
            <a:fld id="{F18AF8B7-8331-45FE-9C25-13925B515DD7}" type="slidenum">
              <a:rPr lang="en-CA" smtClean="0"/>
              <a:t>‹#›</a:t>
            </a:fld>
            <a:endParaRPr lang="en-CA"/>
          </a:p>
        </p:txBody>
      </p:sp>
    </p:spTree>
    <p:extLst>
      <p:ext uri="{BB962C8B-B14F-4D97-AF65-F5344CB8AC3E}">
        <p14:creationId xmlns:p14="http://schemas.microsoft.com/office/powerpoint/2010/main" val="415857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5763-D2EC-A6EE-CD3D-FA3DE1ABEF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0FA5D6D-A30D-FF2E-189A-1C3EE7D783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6812F53-D63F-13D2-2111-B2494C7BFE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4E2200-3DA4-6D7F-E9A2-690EDBB24648}"/>
              </a:ext>
            </a:extLst>
          </p:cNvPr>
          <p:cNvSpPr>
            <a:spLocks noGrp="1"/>
          </p:cNvSpPr>
          <p:nvPr>
            <p:ph type="dt" sz="half" idx="10"/>
          </p:nvPr>
        </p:nvSpPr>
        <p:spPr/>
        <p:txBody>
          <a:bodyPr/>
          <a:lstStyle/>
          <a:p>
            <a:fld id="{A346DB24-8969-4A93-BC2F-4FC1280705DA}" type="datetimeFigureOut">
              <a:rPr lang="en-CA" smtClean="0"/>
              <a:t>2024-04-02</a:t>
            </a:fld>
            <a:endParaRPr lang="en-CA"/>
          </a:p>
        </p:txBody>
      </p:sp>
      <p:sp>
        <p:nvSpPr>
          <p:cNvPr id="6" name="Footer Placeholder 5">
            <a:extLst>
              <a:ext uri="{FF2B5EF4-FFF2-40B4-BE49-F238E27FC236}">
                <a16:creationId xmlns:a16="http://schemas.microsoft.com/office/drawing/2014/main" id="{E0546439-434B-BF52-80B7-E92B7E7E30D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3BD5B31-959C-F2BE-C993-C30315049323}"/>
              </a:ext>
            </a:extLst>
          </p:cNvPr>
          <p:cNvSpPr>
            <a:spLocks noGrp="1"/>
          </p:cNvSpPr>
          <p:nvPr>
            <p:ph type="sldNum" sz="quarter" idx="12"/>
          </p:nvPr>
        </p:nvSpPr>
        <p:spPr/>
        <p:txBody>
          <a:bodyPr/>
          <a:lstStyle/>
          <a:p>
            <a:fld id="{F18AF8B7-8331-45FE-9C25-13925B515DD7}" type="slidenum">
              <a:rPr lang="en-CA" smtClean="0"/>
              <a:t>‹#›</a:t>
            </a:fld>
            <a:endParaRPr lang="en-CA"/>
          </a:p>
        </p:txBody>
      </p:sp>
    </p:spTree>
    <p:extLst>
      <p:ext uri="{BB962C8B-B14F-4D97-AF65-F5344CB8AC3E}">
        <p14:creationId xmlns:p14="http://schemas.microsoft.com/office/powerpoint/2010/main" val="3608565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1257A-8FCA-36C6-53A5-FB75A3720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BC3DA5A-A9E3-15A4-D0B3-8A578C0AC3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C74F2F7-55AE-BECB-FFE8-F9FFB2ED37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46DB24-8969-4A93-BC2F-4FC1280705DA}" type="datetimeFigureOut">
              <a:rPr lang="en-CA" smtClean="0"/>
              <a:t>2024-04-02</a:t>
            </a:fld>
            <a:endParaRPr lang="en-CA"/>
          </a:p>
        </p:txBody>
      </p:sp>
      <p:sp>
        <p:nvSpPr>
          <p:cNvPr id="5" name="Footer Placeholder 4">
            <a:extLst>
              <a:ext uri="{FF2B5EF4-FFF2-40B4-BE49-F238E27FC236}">
                <a16:creationId xmlns:a16="http://schemas.microsoft.com/office/drawing/2014/main" id="{809FB38E-262F-FACD-E60D-758BBD8E9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C7C0C7E-45D2-82B1-53FC-332F908C7C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AF8B7-8331-45FE-9C25-13925B515DD7}" type="slidenum">
              <a:rPr lang="en-CA" smtClean="0"/>
              <a:t>‹#›</a:t>
            </a:fld>
            <a:endParaRPr lang="en-CA"/>
          </a:p>
        </p:txBody>
      </p:sp>
    </p:spTree>
    <p:extLst>
      <p:ext uri="{BB962C8B-B14F-4D97-AF65-F5344CB8AC3E}">
        <p14:creationId xmlns:p14="http://schemas.microsoft.com/office/powerpoint/2010/main" val="1132461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image" Target="../media/image4.gif"/><Relationship Id="rId5" Type="http://schemas.openxmlformats.org/officeDocument/2006/relationships/image" Target="../media/image3.jpg"/><Relationship Id="rId10" Type="http://schemas.microsoft.com/office/2007/relationships/diagramDrawing" Target="../diagrams/drawing1.xml"/><Relationship Id="rId4" Type="http://schemas.microsoft.com/office/2007/relationships/hdphoto" Target="../media/hdphoto1.wdp"/><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E2B5B-9812-8324-B563-14D33822643D}"/>
            </a:ext>
          </a:extLst>
        </p:cNvPr>
        <p:cNvGrpSpPr/>
        <p:nvPr/>
      </p:nvGrpSpPr>
      <p:grpSpPr>
        <a:xfrm>
          <a:off x="0" y="0"/>
          <a:ext cx="0" cy="0"/>
          <a:chOff x="0" y="0"/>
          <a:chExt cx="0" cy="0"/>
        </a:xfrm>
      </p:grpSpPr>
      <p:grpSp>
        <p:nvGrpSpPr>
          <p:cNvPr id="1073" name="Group 1072">
            <a:extLst>
              <a:ext uri="{FF2B5EF4-FFF2-40B4-BE49-F238E27FC236}">
                <a16:creationId xmlns:a16="http://schemas.microsoft.com/office/drawing/2014/main" id="{9935BE6E-4003-C6BC-6002-862EC05D4BC9}"/>
              </a:ext>
            </a:extLst>
          </p:cNvPr>
          <p:cNvGrpSpPr/>
          <p:nvPr/>
        </p:nvGrpSpPr>
        <p:grpSpPr>
          <a:xfrm>
            <a:off x="5092701" y="51593"/>
            <a:ext cx="7106039" cy="6742858"/>
            <a:chOff x="5092701" y="51593"/>
            <a:chExt cx="7106039" cy="6742858"/>
          </a:xfrm>
          <a:blipFill dpi="0" rotWithShape="1">
            <a:blip r:embed="rId3"/>
            <a:srcRect/>
            <a:tile tx="1358900" ty="0" sx="100000" sy="100000" flip="none" algn="tl"/>
          </a:blipFill>
        </p:grpSpPr>
        <p:sp>
          <p:nvSpPr>
            <p:cNvPr id="5" name="Rectangle 4">
              <a:extLst>
                <a:ext uri="{FF2B5EF4-FFF2-40B4-BE49-F238E27FC236}">
                  <a16:creationId xmlns:a16="http://schemas.microsoft.com/office/drawing/2014/main" id="{20CE3591-E1EE-6086-9F1B-E3AF246EE231}"/>
                </a:ext>
              </a:extLst>
            </p:cNvPr>
            <p:cNvSpPr/>
            <p:nvPr/>
          </p:nvSpPr>
          <p:spPr>
            <a:xfrm>
              <a:off x="5591175" y="51593"/>
              <a:ext cx="6600825"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4D7C4B4E-7AF0-B192-FAA6-EDC9B0D2BB21}"/>
                </a:ext>
              </a:extLst>
            </p:cNvPr>
            <p:cNvSpPr/>
            <p:nvPr/>
          </p:nvSpPr>
          <p:spPr>
            <a:xfrm>
              <a:off x="5243513" y="225924"/>
              <a:ext cx="6952637"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95F3F4F-6FE7-75B5-0860-5DDDBC8E575E}"/>
                </a:ext>
              </a:extLst>
            </p:cNvPr>
            <p:cNvSpPr/>
            <p:nvPr/>
          </p:nvSpPr>
          <p:spPr>
            <a:xfrm>
              <a:off x="6451600" y="406417"/>
              <a:ext cx="574040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3E338767-29A9-E8DC-302B-7619669C4A25}"/>
                </a:ext>
              </a:extLst>
            </p:cNvPr>
            <p:cNvSpPr/>
            <p:nvPr/>
          </p:nvSpPr>
          <p:spPr>
            <a:xfrm>
              <a:off x="5695951" y="582335"/>
              <a:ext cx="650020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B0423217-04D9-C4B9-BAF2-592E3F34597D}"/>
                </a:ext>
              </a:extLst>
            </p:cNvPr>
            <p:cNvSpPr/>
            <p:nvPr/>
          </p:nvSpPr>
          <p:spPr>
            <a:xfrm>
              <a:off x="6096000" y="762010"/>
              <a:ext cx="6095998"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94E24DE8-49CD-20E5-A5F3-732C39BD9031}"/>
                </a:ext>
              </a:extLst>
            </p:cNvPr>
            <p:cNvSpPr/>
            <p:nvPr/>
          </p:nvSpPr>
          <p:spPr>
            <a:xfrm>
              <a:off x="5519739" y="940310"/>
              <a:ext cx="6676412"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34605A51-1AB9-B0F0-E2D7-CCD6A4044605}"/>
                </a:ext>
              </a:extLst>
            </p:cNvPr>
            <p:cNvSpPr/>
            <p:nvPr/>
          </p:nvSpPr>
          <p:spPr>
            <a:xfrm>
              <a:off x="5930900" y="1120803"/>
              <a:ext cx="626109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FFC2C50C-9D54-DD41-FA39-B7BA21696C7A}"/>
                </a:ext>
              </a:extLst>
            </p:cNvPr>
            <p:cNvSpPr/>
            <p:nvPr/>
          </p:nvSpPr>
          <p:spPr>
            <a:xfrm>
              <a:off x="5748338" y="1296721"/>
              <a:ext cx="6447811"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E265A295-4A80-0D25-0930-20C84695FE2D}"/>
                </a:ext>
              </a:extLst>
            </p:cNvPr>
            <p:cNvSpPr/>
            <p:nvPr/>
          </p:nvSpPr>
          <p:spPr>
            <a:xfrm>
              <a:off x="6362700" y="1473992"/>
              <a:ext cx="582930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7800AB8F-98B5-84AF-C1A4-F63DF6357243}"/>
                </a:ext>
              </a:extLst>
            </p:cNvPr>
            <p:cNvSpPr/>
            <p:nvPr/>
          </p:nvSpPr>
          <p:spPr>
            <a:xfrm>
              <a:off x="5457825" y="1654673"/>
              <a:ext cx="6738325"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0DA63D64-E0BA-800E-F813-63D9DE40C7E8}"/>
                </a:ext>
              </a:extLst>
            </p:cNvPr>
            <p:cNvSpPr/>
            <p:nvPr/>
          </p:nvSpPr>
          <p:spPr>
            <a:xfrm>
              <a:off x="6000750" y="1833579"/>
              <a:ext cx="619125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0CF75E46-9BF1-C85D-AAD8-6099CC5B799E}"/>
                </a:ext>
              </a:extLst>
            </p:cNvPr>
            <p:cNvSpPr/>
            <p:nvPr/>
          </p:nvSpPr>
          <p:spPr>
            <a:xfrm>
              <a:off x="5695951" y="2006309"/>
              <a:ext cx="650019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9A209FC8-5625-2DCB-410F-1042EBF717E1}"/>
                </a:ext>
              </a:extLst>
            </p:cNvPr>
            <p:cNvSpPr/>
            <p:nvPr/>
          </p:nvSpPr>
          <p:spPr>
            <a:xfrm>
              <a:off x="5791201" y="2185984"/>
              <a:ext cx="6400798"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26A238E-76D7-FE20-F6C7-BE9AC40A5819}"/>
                </a:ext>
              </a:extLst>
            </p:cNvPr>
            <p:cNvSpPr/>
            <p:nvPr/>
          </p:nvSpPr>
          <p:spPr>
            <a:xfrm>
              <a:off x="6210300" y="2364284"/>
              <a:ext cx="598585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254A196-4EF9-2D8A-2598-4C52626E39E9}"/>
                </a:ext>
              </a:extLst>
            </p:cNvPr>
            <p:cNvSpPr/>
            <p:nvPr/>
          </p:nvSpPr>
          <p:spPr>
            <a:xfrm>
              <a:off x="6908800" y="2544777"/>
              <a:ext cx="528319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3301C6DF-506B-9AF2-7FA7-04CF6002187B}"/>
                </a:ext>
              </a:extLst>
            </p:cNvPr>
            <p:cNvSpPr/>
            <p:nvPr/>
          </p:nvSpPr>
          <p:spPr>
            <a:xfrm>
              <a:off x="5591175" y="2720695"/>
              <a:ext cx="6600211"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CEC2EAA2-5E71-11B0-1FD0-25E88C2AECAC}"/>
                </a:ext>
              </a:extLst>
            </p:cNvPr>
            <p:cNvSpPr/>
            <p:nvPr/>
          </p:nvSpPr>
          <p:spPr>
            <a:xfrm>
              <a:off x="8048624" y="2899523"/>
              <a:ext cx="414473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CCDF2387-DD27-666A-8702-C4757D68C8D9}"/>
                </a:ext>
              </a:extLst>
            </p:cNvPr>
            <p:cNvSpPr/>
            <p:nvPr/>
          </p:nvSpPr>
          <p:spPr>
            <a:xfrm>
              <a:off x="5378450" y="3073854"/>
              <a:ext cx="6814301"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58B46D9B-CD7C-A2BE-6A03-D047D171EF04}"/>
                </a:ext>
              </a:extLst>
            </p:cNvPr>
            <p:cNvSpPr/>
            <p:nvPr/>
          </p:nvSpPr>
          <p:spPr>
            <a:xfrm>
              <a:off x="7188200" y="3254347"/>
              <a:ext cx="5005164"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FB819800-BB05-23B4-DD7F-315046F587FE}"/>
                </a:ext>
              </a:extLst>
            </p:cNvPr>
            <p:cNvSpPr/>
            <p:nvPr/>
          </p:nvSpPr>
          <p:spPr>
            <a:xfrm>
              <a:off x="5748339" y="3430265"/>
              <a:ext cx="6449176"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336F5EFD-C61E-F16D-2AC6-3AE4E3B1076F}"/>
                </a:ext>
              </a:extLst>
            </p:cNvPr>
            <p:cNvSpPr/>
            <p:nvPr/>
          </p:nvSpPr>
          <p:spPr>
            <a:xfrm>
              <a:off x="6096000" y="3609940"/>
              <a:ext cx="6102125"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17C8D894-D7C3-D043-53DC-A38274035F0B}"/>
                </a:ext>
              </a:extLst>
            </p:cNvPr>
            <p:cNvSpPr/>
            <p:nvPr/>
          </p:nvSpPr>
          <p:spPr>
            <a:xfrm>
              <a:off x="5092701" y="3788240"/>
              <a:ext cx="7104814"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1B89C1C8-D165-B957-09B3-CDD964B9F0A5}"/>
                </a:ext>
              </a:extLst>
            </p:cNvPr>
            <p:cNvSpPr/>
            <p:nvPr/>
          </p:nvSpPr>
          <p:spPr>
            <a:xfrm>
              <a:off x="6210300" y="3968733"/>
              <a:ext cx="5987826"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9FDA0E2F-C822-9ADE-309B-92AE5C189FA8}"/>
                </a:ext>
              </a:extLst>
            </p:cNvPr>
            <p:cNvSpPr/>
            <p:nvPr/>
          </p:nvSpPr>
          <p:spPr>
            <a:xfrm>
              <a:off x="5651500" y="4144651"/>
              <a:ext cx="6546013"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98059020-0F88-286F-92BF-4BDF56C0EE79}"/>
                </a:ext>
              </a:extLst>
            </p:cNvPr>
            <p:cNvSpPr/>
            <p:nvPr/>
          </p:nvSpPr>
          <p:spPr>
            <a:xfrm>
              <a:off x="6165850" y="4321922"/>
              <a:ext cx="6032277"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7" name="Rectangle 1056">
              <a:extLst>
                <a:ext uri="{FF2B5EF4-FFF2-40B4-BE49-F238E27FC236}">
                  <a16:creationId xmlns:a16="http://schemas.microsoft.com/office/drawing/2014/main" id="{8EF15A03-DD2B-9AD6-1CE9-F7CE7ADE3E22}"/>
                </a:ext>
              </a:extLst>
            </p:cNvPr>
            <p:cNvSpPr/>
            <p:nvPr/>
          </p:nvSpPr>
          <p:spPr>
            <a:xfrm>
              <a:off x="6908800" y="4502603"/>
              <a:ext cx="5288714"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8" name="Rectangle 1057">
              <a:extLst>
                <a:ext uri="{FF2B5EF4-FFF2-40B4-BE49-F238E27FC236}">
                  <a16:creationId xmlns:a16="http://schemas.microsoft.com/office/drawing/2014/main" id="{A3AE7302-4819-F212-8286-F1479851E059}"/>
                </a:ext>
              </a:extLst>
            </p:cNvPr>
            <p:cNvSpPr/>
            <p:nvPr/>
          </p:nvSpPr>
          <p:spPr>
            <a:xfrm>
              <a:off x="5378450" y="4676746"/>
              <a:ext cx="6819677"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9" name="Rectangle 1058">
              <a:extLst>
                <a:ext uri="{FF2B5EF4-FFF2-40B4-BE49-F238E27FC236}">
                  <a16:creationId xmlns:a16="http://schemas.microsoft.com/office/drawing/2014/main" id="{24F4FBDE-92EE-249C-FFBD-5AEA4CFBF9A5}"/>
                </a:ext>
              </a:extLst>
            </p:cNvPr>
            <p:cNvSpPr/>
            <p:nvPr/>
          </p:nvSpPr>
          <p:spPr>
            <a:xfrm>
              <a:off x="5861565" y="4849476"/>
              <a:ext cx="633594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0" name="Rectangle 1059">
              <a:extLst>
                <a:ext uri="{FF2B5EF4-FFF2-40B4-BE49-F238E27FC236}">
                  <a16:creationId xmlns:a16="http://schemas.microsoft.com/office/drawing/2014/main" id="{9F98DC0E-0AB8-0F86-0D02-2CABF1F39BFF}"/>
                </a:ext>
              </a:extLst>
            </p:cNvPr>
            <p:cNvSpPr/>
            <p:nvPr/>
          </p:nvSpPr>
          <p:spPr>
            <a:xfrm>
              <a:off x="5243514" y="5029151"/>
              <a:ext cx="6954612"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1" name="Rectangle 1060">
              <a:extLst>
                <a:ext uri="{FF2B5EF4-FFF2-40B4-BE49-F238E27FC236}">
                  <a16:creationId xmlns:a16="http://schemas.microsoft.com/office/drawing/2014/main" id="{5EC80F4B-3454-6613-F6B7-A5610E89BB4F}"/>
                </a:ext>
              </a:extLst>
            </p:cNvPr>
            <p:cNvSpPr/>
            <p:nvPr/>
          </p:nvSpPr>
          <p:spPr>
            <a:xfrm>
              <a:off x="5168901" y="5207451"/>
              <a:ext cx="7028614"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2" name="Rectangle 1061">
              <a:extLst>
                <a:ext uri="{FF2B5EF4-FFF2-40B4-BE49-F238E27FC236}">
                  <a16:creationId xmlns:a16="http://schemas.microsoft.com/office/drawing/2014/main" id="{462F3D14-089F-D4B5-2611-D6077C6C1451}"/>
                </a:ext>
              </a:extLst>
            </p:cNvPr>
            <p:cNvSpPr/>
            <p:nvPr/>
          </p:nvSpPr>
          <p:spPr>
            <a:xfrm>
              <a:off x="5327651" y="5387944"/>
              <a:ext cx="6870476"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3" name="Rectangle 1062">
              <a:extLst>
                <a:ext uri="{FF2B5EF4-FFF2-40B4-BE49-F238E27FC236}">
                  <a16:creationId xmlns:a16="http://schemas.microsoft.com/office/drawing/2014/main" id="{D592DBF4-EB84-35A8-8794-90E2E5C74F2A}"/>
                </a:ext>
              </a:extLst>
            </p:cNvPr>
            <p:cNvSpPr/>
            <p:nvPr/>
          </p:nvSpPr>
          <p:spPr>
            <a:xfrm>
              <a:off x="6654800" y="5563862"/>
              <a:ext cx="5542713"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4" name="Rectangle 1063">
              <a:extLst>
                <a:ext uri="{FF2B5EF4-FFF2-40B4-BE49-F238E27FC236}">
                  <a16:creationId xmlns:a16="http://schemas.microsoft.com/office/drawing/2014/main" id="{7C8B82FE-12FA-E573-46BD-82AD74562FC6}"/>
                </a:ext>
              </a:extLst>
            </p:cNvPr>
            <p:cNvSpPr/>
            <p:nvPr/>
          </p:nvSpPr>
          <p:spPr>
            <a:xfrm>
              <a:off x="5748339" y="5736592"/>
              <a:ext cx="6450400"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5" name="Rectangle 1064">
              <a:extLst>
                <a:ext uri="{FF2B5EF4-FFF2-40B4-BE49-F238E27FC236}">
                  <a16:creationId xmlns:a16="http://schemas.microsoft.com/office/drawing/2014/main" id="{12F5CB91-C7DD-D856-1754-CB4FE238A7D2}"/>
                </a:ext>
              </a:extLst>
            </p:cNvPr>
            <p:cNvSpPr/>
            <p:nvPr/>
          </p:nvSpPr>
          <p:spPr>
            <a:xfrm>
              <a:off x="6210300" y="5912510"/>
              <a:ext cx="5987825"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6" name="Rectangle 1065">
              <a:extLst>
                <a:ext uri="{FF2B5EF4-FFF2-40B4-BE49-F238E27FC236}">
                  <a16:creationId xmlns:a16="http://schemas.microsoft.com/office/drawing/2014/main" id="{23140342-9E16-E895-DB37-63A13B1FEF39}"/>
                </a:ext>
              </a:extLst>
            </p:cNvPr>
            <p:cNvSpPr/>
            <p:nvPr/>
          </p:nvSpPr>
          <p:spPr>
            <a:xfrm>
              <a:off x="5862177" y="6087903"/>
              <a:ext cx="633594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7" name="Rectangle 1066">
              <a:extLst>
                <a:ext uri="{FF2B5EF4-FFF2-40B4-BE49-F238E27FC236}">
                  <a16:creationId xmlns:a16="http://schemas.microsoft.com/office/drawing/2014/main" id="{B9134674-222C-413C-B20F-1207FC84860D}"/>
                </a:ext>
              </a:extLst>
            </p:cNvPr>
            <p:cNvSpPr/>
            <p:nvPr/>
          </p:nvSpPr>
          <p:spPr>
            <a:xfrm>
              <a:off x="5591176" y="6262046"/>
              <a:ext cx="6607564"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8" name="Rectangle 1067">
              <a:extLst>
                <a:ext uri="{FF2B5EF4-FFF2-40B4-BE49-F238E27FC236}">
                  <a16:creationId xmlns:a16="http://schemas.microsoft.com/office/drawing/2014/main" id="{EA771003-8178-A22B-FE3C-4D6476204884}"/>
                </a:ext>
              </a:extLst>
            </p:cNvPr>
            <p:cNvSpPr/>
            <p:nvPr/>
          </p:nvSpPr>
          <p:spPr>
            <a:xfrm>
              <a:off x="5862177" y="6434776"/>
              <a:ext cx="6335949"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9" name="Rectangle 1068">
              <a:extLst>
                <a:ext uri="{FF2B5EF4-FFF2-40B4-BE49-F238E27FC236}">
                  <a16:creationId xmlns:a16="http://schemas.microsoft.com/office/drawing/2014/main" id="{16724E0B-B5F2-BDFC-1850-3DCC96737DD3}"/>
                </a:ext>
              </a:extLst>
            </p:cNvPr>
            <p:cNvSpPr/>
            <p:nvPr/>
          </p:nvSpPr>
          <p:spPr>
            <a:xfrm>
              <a:off x="5378450" y="6614451"/>
              <a:ext cx="6820287" cy="1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82" name="TextBox 1081">
            <a:extLst>
              <a:ext uri="{FF2B5EF4-FFF2-40B4-BE49-F238E27FC236}">
                <a16:creationId xmlns:a16="http://schemas.microsoft.com/office/drawing/2014/main" id="{C1ED75C7-52A9-6020-2616-A614CD0EE08B}"/>
              </a:ext>
            </a:extLst>
          </p:cNvPr>
          <p:cNvSpPr txBox="1"/>
          <p:nvPr/>
        </p:nvSpPr>
        <p:spPr>
          <a:xfrm>
            <a:off x="171450" y="2938048"/>
            <a:ext cx="3702050" cy="800219"/>
          </a:xfrm>
          <a:prstGeom prst="rect">
            <a:avLst/>
          </a:prstGeom>
          <a:noFill/>
          <a:ln>
            <a:solidFill>
              <a:schemeClr val="tx1"/>
            </a:solidFill>
          </a:ln>
        </p:spPr>
        <p:txBody>
          <a:bodyPr wrap="square" rtlCol="0" anchor="ctr">
            <a:spAutoFit/>
          </a:bodyPr>
          <a:lstStyle/>
          <a:p>
            <a:pPr algn="ctr"/>
            <a:r>
              <a:rPr lang="en-CA" sz="2800" b="1" spc="300" dirty="0">
                <a:effectLst>
                  <a:outerShdw blurRad="38100" dist="38100" dir="2700000" algn="tl">
                    <a:srgbClr val="000000">
                      <a:alpha val="43137"/>
                    </a:srgbClr>
                  </a:outerShdw>
                </a:effectLst>
              </a:rPr>
              <a:t>Oreoluwa Seweje</a:t>
            </a:r>
          </a:p>
          <a:p>
            <a:pPr algn="ctr"/>
            <a:r>
              <a:rPr lang="en-CA" dirty="0"/>
              <a:t>Sprint 2 Presentation | 2024-04-02</a:t>
            </a:r>
          </a:p>
        </p:txBody>
      </p:sp>
    </p:spTree>
    <p:extLst>
      <p:ext uri="{BB962C8B-B14F-4D97-AF65-F5344CB8AC3E}">
        <p14:creationId xmlns:p14="http://schemas.microsoft.com/office/powerpoint/2010/main" val="400572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9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2D5ECF-CE4D-3299-D31E-402234BAB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354" y="503169"/>
            <a:ext cx="4962525" cy="5772150"/>
          </a:xfrm>
          <a:prstGeom prst="rect">
            <a:avLst/>
          </a:prstGeom>
        </p:spPr>
      </p:pic>
      <p:pic>
        <p:nvPicPr>
          <p:cNvPr id="9" name="Picture 8">
            <a:extLst>
              <a:ext uri="{FF2B5EF4-FFF2-40B4-BE49-F238E27FC236}">
                <a16:creationId xmlns:a16="http://schemas.microsoft.com/office/drawing/2014/main" id="{1D201639-7524-31A8-62FF-4213021FE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347" y="503169"/>
            <a:ext cx="4400550" cy="5810250"/>
          </a:xfrm>
          <a:prstGeom prst="rect">
            <a:avLst/>
          </a:prstGeom>
        </p:spPr>
      </p:pic>
    </p:spTree>
    <p:extLst>
      <p:ext uri="{BB962C8B-B14F-4D97-AF65-F5344CB8AC3E}">
        <p14:creationId xmlns:p14="http://schemas.microsoft.com/office/powerpoint/2010/main" val="295910260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2306D3-AF16-BDE5-CF6C-88CD0CD9DBCC}"/>
              </a:ext>
            </a:extLst>
          </p:cNvPr>
          <p:cNvSpPr txBox="1"/>
          <p:nvPr/>
        </p:nvSpPr>
        <p:spPr>
          <a:xfrm>
            <a:off x="2552700" y="2875002"/>
            <a:ext cx="7086600" cy="1107996"/>
          </a:xfrm>
          <a:prstGeom prst="rect">
            <a:avLst/>
          </a:prstGeom>
          <a:noFill/>
          <a:ln>
            <a:solidFill>
              <a:schemeClr val="bg1"/>
            </a:solidFill>
          </a:ln>
        </p:spPr>
        <p:txBody>
          <a:bodyPr wrap="square" rtlCol="0">
            <a:spAutoFit/>
          </a:bodyPr>
          <a:lstStyle/>
          <a:p>
            <a:pPr algn="ctr"/>
            <a:r>
              <a:rPr lang="en-CA" sz="6600" dirty="0">
                <a:ln w="0"/>
                <a:solidFill>
                  <a:srgbClr val="E69F00"/>
                </a:solidFill>
                <a:effectLst>
                  <a:outerShdw blurRad="38100" dist="19050" dir="2700000" algn="tl" rotWithShape="0">
                    <a:schemeClr val="dk1">
                      <a:alpha val="40000"/>
                    </a:schemeClr>
                  </a:outerShdw>
                </a:effectLst>
              </a:rPr>
              <a:t>END</a:t>
            </a:r>
            <a:endParaRPr lang="en-CA" sz="6000" dirty="0">
              <a:ln w="0"/>
              <a:solidFill>
                <a:srgbClr val="E69F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28369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D622-40A0-CFD2-6128-92610A4DF09B}"/>
            </a:ext>
          </a:extLst>
        </p:cNvPr>
        <p:cNvGrpSpPr/>
        <p:nvPr/>
      </p:nvGrpSpPr>
      <p:grpSpPr>
        <a:xfrm>
          <a:off x="0" y="0"/>
          <a:ext cx="0" cy="0"/>
          <a:chOff x="0" y="0"/>
          <a:chExt cx="0" cy="0"/>
        </a:xfrm>
      </p:grpSpPr>
      <p:pic>
        <p:nvPicPr>
          <p:cNvPr id="2058" name="Picture 10">
            <a:extLst>
              <a:ext uri="{FF2B5EF4-FFF2-40B4-BE49-F238E27FC236}">
                <a16:creationId xmlns:a16="http://schemas.microsoft.com/office/drawing/2014/main" id="{1815FC62-C77D-A433-6065-7E92518611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50"/>
                    </a14:imgEffect>
                    <a14:imgEffect>
                      <a14:brightnessContrast bright="-20000"/>
                    </a14:imgEffect>
                  </a14:imgLayer>
                </a14:imgProps>
              </a:ext>
              <a:ext uri="{28A0092B-C50C-407E-A947-70E740481C1C}">
                <a14:useLocalDpi xmlns:a14="http://schemas.microsoft.com/office/drawing/2010/main" val="0"/>
              </a:ext>
            </a:extLst>
          </a:blip>
          <a:srcRect/>
          <a:stretch/>
        </p:blipFill>
        <p:spPr bwMode="auto">
          <a:xfrm>
            <a:off x="-43642" y="-23238"/>
            <a:ext cx="12189832" cy="6858000"/>
          </a:xfrm>
          <a:prstGeom prst="rect">
            <a:avLst/>
          </a:prstGeom>
          <a:blipFill>
            <a:blip r:embed="rId5"/>
            <a:stretch>
              <a:fillRect/>
            </a:stretch>
          </a:blipFill>
        </p:spPr>
      </p:pic>
      <p:graphicFrame>
        <p:nvGraphicFramePr>
          <p:cNvPr id="7" name="Diagram 6">
            <a:extLst>
              <a:ext uri="{FF2B5EF4-FFF2-40B4-BE49-F238E27FC236}">
                <a16:creationId xmlns:a16="http://schemas.microsoft.com/office/drawing/2014/main" id="{55A70FCE-1F64-8025-D109-4AB91D616AF0}"/>
              </a:ext>
            </a:extLst>
          </p:cNvPr>
          <p:cNvGraphicFramePr/>
          <p:nvPr/>
        </p:nvGraphicFramePr>
        <p:xfrm>
          <a:off x="415471" y="3405762"/>
          <a:ext cx="11361057" cy="24235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9" name="Straight Connector 8">
            <a:extLst>
              <a:ext uri="{FF2B5EF4-FFF2-40B4-BE49-F238E27FC236}">
                <a16:creationId xmlns:a16="http://schemas.microsoft.com/office/drawing/2014/main" id="{6AAAA14F-C964-FA4D-76D1-1F9F78433EF6}"/>
              </a:ext>
            </a:extLst>
          </p:cNvPr>
          <p:cNvCxnSpPr/>
          <p:nvPr/>
        </p:nvCxnSpPr>
        <p:spPr>
          <a:xfrm>
            <a:off x="3885592" y="3731909"/>
            <a:ext cx="0" cy="17217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2D04E4-3DF5-F6CE-EFE5-57FE40FD50E0}"/>
              </a:ext>
            </a:extLst>
          </p:cNvPr>
          <p:cNvSpPr txBox="1"/>
          <p:nvPr/>
        </p:nvSpPr>
        <p:spPr>
          <a:xfrm>
            <a:off x="415471" y="505838"/>
            <a:ext cx="6851091" cy="1323439"/>
          </a:xfrm>
          <a:prstGeom prst="rect">
            <a:avLst/>
          </a:prstGeom>
          <a:noFill/>
        </p:spPr>
        <p:txBody>
          <a:bodyPr wrap="square" rtlCol="0">
            <a:spAutoFit/>
          </a:bodyPr>
          <a:lstStyle/>
          <a:p>
            <a:r>
              <a:rPr lang="en-CA" sz="8000" dirty="0">
                <a:solidFill>
                  <a:schemeClr val="bg1"/>
                </a:solidFill>
                <a:latin typeface="Garamond" panose="02020404030301010803" pitchFamily="18" charset="0"/>
              </a:rPr>
              <a:t>From Previous:</a:t>
            </a:r>
          </a:p>
        </p:txBody>
      </p:sp>
      <p:cxnSp>
        <p:nvCxnSpPr>
          <p:cNvPr id="6" name="Straight Connector 5">
            <a:extLst>
              <a:ext uri="{FF2B5EF4-FFF2-40B4-BE49-F238E27FC236}">
                <a16:creationId xmlns:a16="http://schemas.microsoft.com/office/drawing/2014/main" id="{58BB51AB-37D5-36DA-D7BC-95EA534F9C03}"/>
              </a:ext>
            </a:extLst>
          </p:cNvPr>
          <p:cNvCxnSpPr/>
          <p:nvPr/>
        </p:nvCxnSpPr>
        <p:spPr>
          <a:xfrm>
            <a:off x="8305192" y="3630309"/>
            <a:ext cx="0" cy="17217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2" descr="18 Things Teachers Say Versus What They Really Mean">
            <a:extLst>
              <a:ext uri="{FF2B5EF4-FFF2-40B4-BE49-F238E27FC236}">
                <a16:creationId xmlns:a16="http://schemas.microsoft.com/office/drawing/2014/main" id="{6029017E-E021-C8E7-25D3-27C6079A2A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8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561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058"/>
                                        </p:tgtEl>
                                      </p:cBhvr>
                                      <p:by x="150000" y="150000"/>
                                    </p:animScale>
                                  </p:childTnLst>
                                </p:cTn>
                              </p:par>
                            </p:childTnLst>
                          </p:cTn>
                        </p:par>
                        <p:par>
                          <p:cTn id="7" fill="hold">
                            <p:stCondLst>
                              <p:cond delay="2000"/>
                            </p:stCondLst>
                            <p:childTnLst>
                              <p:par>
                                <p:cTn id="8" presetID="42"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2000"/>
                                        <p:tgtEl>
                                          <p:spTgt spid="2"/>
                                        </p:tgtEl>
                                      </p:cBhvr>
                                    </p:animEffect>
                                    <p:anim calcmode="lin" valueType="num">
                                      <p:cBhvr>
                                        <p:cTn id="28" dur="2000" fill="hold"/>
                                        <p:tgtEl>
                                          <p:spTgt spid="2"/>
                                        </p:tgtEl>
                                        <p:attrNameLst>
                                          <p:attrName>ppt_x</p:attrName>
                                        </p:attrNameLst>
                                      </p:cBhvr>
                                      <p:tavLst>
                                        <p:tav tm="0">
                                          <p:val>
                                            <p:strVal val="#ppt_x"/>
                                          </p:val>
                                        </p:tav>
                                        <p:tav tm="100000">
                                          <p:val>
                                            <p:strVal val="#ppt_x"/>
                                          </p:val>
                                        </p:tav>
                                      </p:tavLst>
                                    </p:anim>
                                    <p:anim calcmode="lin" valueType="num">
                                      <p:cBhvr>
                                        <p:cTn id="29" dur="2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2306D3-AF16-BDE5-CF6C-88CD0CD9DBCC}"/>
              </a:ext>
            </a:extLst>
          </p:cNvPr>
          <p:cNvSpPr txBox="1"/>
          <p:nvPr/>
        </p:nvSpPr>
        <p:spPr>
          <a:xfrm>
            <a:off x="2552700" y="1851267"/>
            <a:ext cx="7086600" cy="1107996"/>
          </a:xfrm>
          <a:prstGeom prst="rect">
            <a:avLst/>
          </a:prstGeom>
          <a:noFill/>
          <a:ln>
            <a:solidFill>
              <a:schemeClr val="bg1"/>
            </a:solidFill>
          </a:ln>
        </p:spPr>
        <p:txBody>
          <a:bodyPr wrap="square" rtlCol="0">
            <a:spAutoFit/>
          </a:bodyPr>
          <a:lstStyle/>
          <a:p>
            <a:pPr algn="ctr"/>
            <a:r>
              <a:rPr lang="en-CA" sz="6600" dirty="0">
                <a:ln w="0"/>
                <a:solidFill>
                  <a:srgbClr val="E69F00"/>
                </a:solidFill>
                <a:effectLst>
                  <a:outerShdw blurRad="38100" dist="19050" dir="2700000" algn="tl" rotWithShape="0">
                    <a:schemeClr val="dk1">
                      <a:alpha val="40000"/>
                    </a:schemeClr>
                  </a:outerShdw>
                </a:effectLst>
              </a:rPr>
              <a:t>Challenges</a:t>
            </a:r>
            <a:endParaRPr lang="en-CA" sz="6000" dirty="0">
              <a:ln w="0"/>
              <a:solidFill>
                <a:srgbClr val="E69F00"/>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AE3FC663-7BC5-04D3-560A-325D61E8B00C}"/>
              </a:ext>
            </a:extLst>
          </p:cNvPr>
          <p:cNvSpPr txBox="1"/>
          <p:nvPr/>
        </p:nvSpPr>
        <p:spPr>
          <a:xfrm>
            <a:off x="3472070" y="3244334"/>
            <a:ext cx="5247861" cy="369332"/>
          </a:xfrm>
          <a:prstGeom prst="rect">
            <a:avLst/>
          </a:prstGeom>
          <a:noFill/>
        </p:spPr>
        <p:txBody>
          <a:bodyPr wrap="square" rtlCol="0">
            <a:spAutoFit/>
          </a:bodyPr>
          <a:lstStyle/>
          <a:p>
            <a:r>
              <a:rPr lang="en-CA" dirty="0">
                <a:solidFill>
                  <a:schemeClr val="bg1"/>
                </a:solidFill>
              </a:rPr>
              <a:t>Some of the struggles faced during this struggle fest</a:t>
            </a:r>
          </a:p>
        </p:txBody>
      </p:sp>
      <p:sp>
        <p:nvSpPr>
          <p:cNvPr id="6" name="Oval 5">
            <a:extLst>
              <a:ext uri="{FF2B5EF4-FFF2-40B4-BE49-F238E27FC236}">
                <a16:creationId xmlns:a16="http://schemas.microsoft.com/office/drawing/2014/main" id="{A2DA2717-E172-C9B6-7F4D-31B625139B6D}"/>
              </a:ext>
            </a:extLst>
          </p:cNvPr>
          <p:cNvSpPr/>
          <p:nvPr/>
        </p:nvSpPr>
        <p:spPr>
          <a:xfrm>
            <a:off x="5909641" y="3950803"/>
            <a:ext cx="372718" cy="293205"/>
          </a:xfrm>
          <a:prstGeom prst="ellipse">
            <a:avLst/>
          </a:prstGeom>
          <a:solidFill>
            <a:srgbClr val="E69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Connector 9">
            <a:extLst>
              <a:ext uri="{FF2B5EF4-FFF2-40B4-BE49-F238E27FC236}">
                <a16:creationId xmlns:a16="http://schemas.microsoft.com/office/drawing/2014/main" id="{B1A1B8A9-D06C-3F52-CC0F-1B1923A3DFD3}"/>
              </a:ext>
            </a:extLst>
          </p:cNvPr>
          <p:cNvCxnSpPr>
            <a:stCxn id="6" idx="4"/>
          </p:cNvCxnSpPr>
          <p:nvPr/>
        </p:nvCxnSpPr>
        <p:spPr>
          <a:xfrm>
            <a:off x="6096000" y="4244008"/>
            <a:ext cx="0" cy="2613992"/>
          </a:xfrm>
          <a:prstGeom prst="line">
            <a:avLst/>
          </a:prstGeom>
          <a:ln w="25400">
            <a:solidFill>
              <a:srgbClr val="E69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293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2306D3-AF16-BDE5-CF6C-88CD0CD9DBCC}"/>
              </a:ext>
            </a:extLst>
          </p:cNvPr>
          <p:cNvSpPr txBox="1"/>
          <p:nvPr/>
        </p:nvSpPr>
        <p:spPr>
          <a:xfrm>
            <a:off x="2552700" y="1851267"/>
            <a:ext cx="7086600" cy="1107996"/>
          </a:xfrm>
          <a:prstGeom prst="rect">
            <a:avLst/>
          </a:prstGeom>
          <a:noFill/>
          <a:ln>
            <a:solidFill>
              <a:schemeClr val="bg1"/>
            </a:solidFill>
          </a:ln>
        </p:spPr>
        <p:txBody>
          <a:bodyPr wrap="square" rtlCol="0">
            <a:spAutoFit/>
          </a:bodyPr>
          <a:lstStyle/>
          <a:p>
            <a:pPr algn="ctr"/>
            <a:r>
              <a:rPr lang="en-CA" sz="6600" dirty="0">
                <a:ln w="0"/>
                <a:solidFill>
                  <a:srgbClr val="E69F00"/>
                </a:solidFill>
                <a:effectLst>
                  <a:outerShdw blurRad="38100" dist="19050" dir="2700000" algn="tl" rotWithShape="0">
                    <a:schemeClr val="dk1">
                      <a:alpha val="40000"/>
                    </a:schemeClr>
                  </a:outerShdw>
                </a:effectLst>
              </a:rPr>
              <a:t>Scaling Coverage</a:t>
            </a:r>
            <a:endParaRPr lang="en-CA" sz="6000" dirty="0">
              <a:ln w="0"/>
              <a:solidFill>
                <a:srgbClr val="E69F00"/>
              </a:solidFill>
              <a:effectLst>
                <a:outerShdw blurRad="38100" dist="19050" dir="2700000" algn="tl" rotWithShape="0">
                  <a:schemeClr val="dk1">
                    <a:alpha val="40000"/>
                  </a:schemeClr>
                </a:outerShdw>
              </a:effectLst>
            </a:endParaRPr>
          </a:p>
        </p:txBody>
      </p:sp>
      <p:graphicFrame>
        <p:nvGraphicFramePr>
          <p:cNvPr id="3" name="Diagram 2">
            <a:extLst>
              <a:ext uri="{FF2B5EF4-FFF2-40B4-BE49-F238E27FC236}">
                <a16:creationId xmlns:a16="http://schemas.microsoft.com/office/drawing/2014/main" id="{73F49598-495E-BE91-C585-67179852981D}"/>
              </a:ext>
            </a:extLst>
          </p:cNvPr>
          <p:cNvGraphicFramePr/>
          <p:nvPr>
            <p:extLst>
              <p:ext uri="{D42A27DB-BD31-4B8C-83A1-F6EECF244321}">
                <p14:modId xmlns:p14="http://schemas.microsoft.com/office/powerpoint/2010/main" val="134016760"/>
              </p:ext>
            </p:extLst>
          </p:nvPr>
        </p:nvGraphicFramePr>
        <p:xfrm>
          <a:off x="2364685" y="3244334"/>
          <a:ext cx="7462631"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A2DA2717-E172-C9B6-7F4D-31B625139B6D}"/>
              </a:ext>
            </a:extLst>
          </p:cNvPr>
          <p:cNvSpPr/>
          <p:nvPr/>
        </p:nvSpPr>
        <p:spPr>
          <a:xfrm>
            <a:off x="5909641" y="1273111"/>
            <a:ext cx="372718" cy="293205"/>
          </a:xfrm>
          <a:prstGeom prst="ellipse">
            <a:avLst/>
          </a:prstGeom>
          <a:solidFill>
            <a:srgbClr val="E69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Connector 9">
            <a:extLst>
              <a:ext uri="{FF2B5EF4-FFF2-40B4-BE49-F238E27FC236}">
                <a16:creationId xmlns:a16="http://schemas.microsoft.com/office/drawing/2014/main" id="{B1A1B8A9-D06C-3F52-CC0F-1B1923A3DFD3}"/>
              </a:ext>
            </a:extLst>
          </p:cNvPr>
          <p:cNvCxnSpPr>
            <a:cxnSpLocks/>
          </p:cNvCxnSpPr>
          <p:nvPr/>
        </p:nvCxnSpPr>
        <p:spPr>
          <a:xfrm>
            <a:off x="6096000" y="0"/>
            <a:ext cx="0" cy="1277178"/>
          </a:xfrm>
          <a:prstGeom prst="line">
            <a:avLst/>
          </a:prstGeom>
          <a:ln w="25400">
            <a:solidFill>
              <a:srgbClr val="E69F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35D75F7-4D82-D3E9-7240-03009F1912E4}"/>
              </a:ext>
            </a:extLst>
          </p:cNvPr>
          <p:cNvCxnSpPr/>
          <p:nvPr/>
        </p:nvCxnSpPr>
        <p:spPr>
          <a:xfrm>
            <a:off x="6096000" y="3255065"/>
            <a:ext cx="0" cy="175922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31C832C-1AA8-7969-1F17-38C94023CEE7}"/>
              </a:ext>
            </a:extLst>
          </p:cNvPr>
          <p:cNvSpPr/>
          <p:nvPr/>
        </p:nvSpPr>
        <p:spPr>
          <a:xfrm>
            <a:off x="10546244" y="3282398"/>
            <a:ext cx="372718" cy="293205"/>
          </a:xfrm>
          <a:prstGeom prst="ellipse">
            <a:avLst/>
          </a:prstGeom>
          <a:solidFill>
            <a:srgbClr val="E69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13A9CA39-9880-9585-16AA-FF73720F8CB4}"/>
              </a:ext>
            </a:extLst>
          </p:cNvPr>
          <p:cNvCxnSpPr>
            <a:cxnSpLocks/>
          </p:cNvCxnSpPr>
          <p:nvPr/>
        </p:nvCxnSpPr>
        <p:spPr>
          <a:xfrm flipH="1">
            <a:off x="10872580" y="3429000"/>
            <a:ext cx="1319420" cy="1"/>
          </a:xfrm>
          <a:prstGeom prst="line">
            <a:avLst/>
          </a:prstGeom>
          <a:ln w="25400">
            <a:solidFill>
              <a:srgbClr val="E69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4147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2306D3-AF16-BDE5-CF6C-88CD0CD9DBCC}"/>
              </a:ext>
            </a:extLst>
          </p:cNvPr>
          <p:cNvSpPr txBox="1"/>
          <p:nvPr/>
        </p:nvSpPr>
        <p:spPr>
          <a:xfrm>
            <a:off x="2552700" y="574087"/>
            <a:ext cx="7086600" cy="2123658"/>
          </a:xfrm>
          <a:prstGeom prst="rect">
            <a:avLst/>
          </a:prstGeom>
          <a:noFill/>
          <a:ln>
            <a:solidFill>
              <a:schemeClr val="bg1"/>
            </a:solidFill>
          </a:ln>
        </p:spPr>
        <p:txBody>
          <a:bodyPr wrap="square" rtlCol="0">
            <a:spAutoFit/>
          </a:bodyPr>
          <a:lstStyle/>
          <a:p>
            <a:pPr algn="ctr"/>
            <a:r>
              <a:rPr lang="en-CA" sz="6600" dirty="0">
                <a:ln w="0"/>
                <a:solidFill>
                  <a:srgbClr val="E69F00"/>
                </a:solidFill>
                <a:effectLst>
                  <a:outerShdw blurRad="38100" dist="19050" dir="2700000" algn="tl" rotWithShape="0">
                    <a:schemeClr val="dk1">
                      <a:alpha val="40000"/>
                    </a:schemeClr>
                  </a:outerShdw>
                </a:effectLst>
              </a:rPr>
              <a:t>Categorial Relationships</a:t>
            </a:r>
            <a:endParaRPr lang="en-CA" sz="6000" dirty="0">
              <a:ln w="0"/>
              <a:solidFill>
                <a:srgbClr val="E69F00"/>
              </a:solidFill>
              <a:effectLst>
                <a:outerShdw blurRad="38100" dist="19050" dir="2700000" algn="tl" rotWithShape="0">
                  <a:schemeClr val="dk1">
                    <a:alpha val="40000"/>
                  </a:schemeClr>
                </a:outerShdw>
              </a:effectLst>
            </a:endParaRPr>
          </a:p>
        </p:txBody>
      </p:sp>
      <p:sp>
        <p:nvSpPr>
          <p:cNvPr id="2" name="Oval 1">
            <a:extLst>
              <a:ext uri="{FF2B5EF4-FFF2-40B4-BE49-F238E27FC236}">
                <a16:creationId xmlns:a16="http://schemas.microsoft.com/office/drawing/2014/main" id="{341754F8-D34B-5916-432E-75F4131C692E}"/>
              </a:ext>
            </a:extLst>
          </p:cNvPr>
          <p:cNvSpPr/>
          <p:nvPr/>
        </p:nvSpPr>
        <p:spPr>
          <a:xfrm>
            <a:off x="1282975" y="3282398"/>
            <a:ext cx="372718" cy="293205"/>
          </a:xfrm>
          <a:prstGeom prst="ellipse">
            <a:avLst/>
          </a:prstGeom>
          <a:solidFill>
            <a:srgbClr val="E69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a:extLst>
              <a:ext uri="{FF2B5EF4-FFF2-40B4-BE49-F238E27FC236}">
                <a16:creationId xmlns:a16="http://schemas.microsoft.com/office/drawing/2014/main" id="{8B2A76AB-46A7-3A49-05AA-65B955209076}"/>
              </a:ext>
            </a:extLst>
          </p:cNvPr>
          <p:cNvCxnSpPr>
            <a:cxnSpLocks/>
          </p:cNvCxnSpPr>
          <p:nvPr/>
        </p:nvCxnSpPr>
        <p:spPr>
          <a:xfrm flipH="1">
            <a:off x="0" y="3429000"/>
            <a:ext cx="1319420" cy="1"/>
          </a:xfrm>
          <a:prstGeom prst="line">
            <a:avLst/>
          </a:prstGeom>
          <a:ln w="25400">
            <a:solidFill>
              <a:srgbClr val="E69F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F599C0-8918-119F-6CD3-A631F289308B}"/>
              </a:ext>
            </a:extLst>
          </p:cNvPr>
          <p:cNvSpPr txBox="1"/>
          <p:nvPr/>
        </p:nvSpPr>
        <p:spPr>
          <a:xfrm>
            <a:off x="2638839" y="3086098"/>
            <a:ext cx="6783457" cy="1754326"/>
          </a:xfrm>
          <a:prstGeom prst="rect">
            <a:avLst/>
          </a:prstGeom>
          <a:noFill/>
        </p:spPr>
        <p:txBody>
          <a:bodyPr wrap="square" rtlCol="0">
            <a:spAutoFit/>
          </a:bodyPr>
          <a:lstStyle/>
          <a:p>
            <a:r>
              <a:rPr lang="en-CA" dirty="0">
                <a:solidFill>
                  <a:schemeClr val="bg1"/>
                </a:solidFill>
              </a:rPr>
              <a:t>We deviated from one hot encoding strategy because it limited us to the possibilities of the training set. Any new values would be treated as unknown. For example:</a:t>
            </a:r>
          </a:p>
          <a:p>
            <a:pPr marL="285750" indent="-285750">
              <a:buFont typeface="Arial" panose="020B0604020202020204" pitchFamily="34" charset="0"/>
              <a:buChar char="•"/>
            </a:pPr>
            <a:r>
              <a:rPr lang="en-CA" dirty="0">
                <a:solidFill>
                  <a:schemeClr val="bg1"/>
                </a:solidFill>
              </a:rPr>
              <a:t>For a feature location the subset is: [TD Bank, Shoppers Drug Mart] </a:t>
            </a:r>
          </a:p>
          <a:p>
            <a:pPr marL="285750" indent="-285750">
              <a:buFont typeface="Arial" panose="020B0604020202020204" pitchFamily="34" charset="0"/>
              <a:buChar char="•"/>
            </a:pPr>
            <a:r>
              <a:rPr lang="en-CA" dirty="0">
                <a:solidFill>
                  <a:schemeClr val="bg1"/>
                </a:solidFill>
              </a:rPr>
              <a:t>Want a solution that when given CBC Bank or Drug Store it finds similarities with the existing subset. TD Bank ~ CBC Bank etc.</a:t>
            </a:r>
          </a:p>
        </p:txBody>
      </p:sp>
      <p:sp>
        <p:nvSpPr>
          <p:cNvPr id="14" name="Oval 13">
            <a:extLst>
              <a:ext uri="{FF2B5EF4-FFF2-40B4-BE49-F238E27FC236}">
                <a16:creationId xmlns:a16="http://schemas.microsoft.com/office/drawing/2014/main" id="{DFE88655-3CA1-988B-7CC2-B05FD392273D}"/>
              </a:ext>
            </a:extLst>
          </p:cNvPr>
          <p:cNvSpPr/>
          <p:nvPr/>
        </p:nvSpPr>
        <p:spPr>
          <a:xfrm>
            <a:off x="5909641" y="5640455"/>
            <a:ext cx="372718" cy="293205"/>
          </a:xfrm>
          <a:prstGeom prst="ellipse">
            <a:avLst/>
          </a:prstGeom>
          <a:solidFill>
            <a:srgbClr val="E69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5" name="Straight Connector 14">
            <a:extLst>
              <a:ext uri="{FF2B5EF4-FFF2-40B4-BE49-F238E27FC236}">
                <a16:creationId xmlns:a16="http://schemas.microsoft.com/office/drawing/2014/main" id="{A580E57B-7A66-0237-2E76-216438B457E4}"/>
              </a:ext>
            </a:extLst>
          </p:cNvPr>
          <p:cNvCxnSpPr>
            <a:cxnSpLocks/>
          </p:cNvCxnSpPr>
          <p:nvPr/>
        </p:nvCxnSpPr>
        <p:spPr>
          <a:xfrm>
            <a:off x="6096000" y="5888935"/>
            <a:ext cx="0" cy="969065"/>
          </a:xfrm>
          <a:prstGeom prst="line">
            <a:avLst/>
          </a:prstGeom>
          <a:ln w="25400">
            <a:solidFill>
              <a:srgbClr val="E69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67629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Clipart Panda - Free Clipart Images">
            <a:extLst>
              <a:ext uri="{FF2B5EF4-FFF2-40B4-BE49-F238E27FC236}">
                <a16:creationId xmlns:a16="http://schemas.microsoft.com/office/drawing/2014/main" id="{F0F958A1-17F2-ACB7-1EB7-6B7521452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6" y="1692965"/>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2306D3-AF16-BDE5-CF6C-88CD0CD9DBCC}"/>
              </a:ext>
            </a:extLst>
          </p:cNvPr>
          <p:cNvSpPr txBox="1"/>
          <p:nvPr/>
        </p:nvSpPr>
        <p:spPr>
          <a:xfrm>
            <a:off x="2552700" y="2875002"/>
            <a:ext cx="7086600" cy="1107996"/>
          </a:xfrm>
          <a:prstGeom prst="rect">
            <a:avLst/>
          </a:prstGeom>
          <a:noFill/>
          <a:ln>
            <a:solidFill>
              <a:schemeClr val="tx1"/>
            </a:solidFill>
          </a:ln>
        </p:spPr>
        <p:txBody>
          <a:bodyPr wrap="square" rtlCol="0">
            <a:spAutoFit/>
          </a:bodyPr>
          <a:lstStyle/>
          <a:p>
            <a:pPr algn="ctr"/>
            <a:r>
              <a:rPr lang="en-CA" sz="6600" dirty="0">
                <a:ln w="0"/>
                <a:solidFill>
                  <a:srgbClr val="E69F00"/>
                </a:solidFill>
                <a:effectLst>
                  <a:outerShdw blurRad="38100" dist="19050" dir="2700000" algn="tl" rotWithShape="0">
                    <a:schemeClr val="dk1">
                      <a:alpha val="40000"/>
                    </a:schemeClr>
                  </a:outerShdw>
                </a:effectLst>
              </a:rPr>
              <a:t>Solution</a:t>
            </a:r>
            <a:endParaRPr lang="en-CA" sz="6000" dirty="0">
              <a:ln w="0"/>
              <a:solidFill>
                <a:srgbClr val="E69F00"/>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A2DA2717-E172-C9B6-7F4D-31B625139B6D}"/>
              </a:ext>
            </a:extLst>
          </p:cNvPr>
          <p:cNvSpPr/>
          <p:nvPr/>
        </p:nvSpPr>
        <p:spPr>
          <a:xfrm>
            <a:off x="5909641" y="2167640"/>
            <a:ext cx="372718" cy="293205"/>
          </a:xfrm>
          <a:prstGeom prst="ellipse">
            <a:avLst/>
          </a:prstGeom>
          <a:solidFill>
            <a:srgbClr val="E69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Connector 9">
            <a:extLst>
              <a:ext uri="{FF2B5EF4-FFF2-40B4-BE49-F238E27FC236}">
                <a16:creationId xmlns:a16="http://schemas.microsoft.com/office/drawing/2014/main" id="{B1A1B8A9-D06C-3F52-CC0F-1B1923A3DFD3}"/>
              </a:ext>
            </a:extLst>
          </p:cNvPr>
          <p:cNvCxnSpPr>
            <a:cxnSpLocks/>
            <a:endCxn id="6" idx="0"/>
          </p:cNvCxnSpPr>
          <p:nvPr/>
        </p:nvCxnSpPr>
        <p:spPr>
          <a:xfrm>
            <a:off x="6096000" y="0"/>
            <a:ext cx="0" cy="2167640"/>
          </a:xfrm>
          <a:prstGeom prst="line">
            <a:avLst/>
          </a:prstGeom>
          <a:ln w="25400">
            <a:solidFill>
              <a:srgbClr val="E69F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AB9D939-7D51-6ADE-7694-C51D09843D31}"/>
              </a:ext>
            </a:extLst>
          </p:cNvPr>
          <p:cNvSpPr txBox="1"/>
          <p:nvPr/>
        </p:nvSpPr>
        <p:spPr>
          <a:xfrm>
            <a:off x="3422374" y="4158734"/>
            <a:ext cx="5247861" cy="369332"/>
          </a:xfrm>
          <a:prstGeom prst="rect">
            <a:avLst/>
          </a:prstGeom>
          <a:noFill/>
        </p:spPr>
        <p:txBody>
          <a:bodyPr wrap="square" rtlCol="0">
            <a:spAutoFit/>
          </a:bodyPr>
          <a:lstStyle/>
          <a:p>
            <a:pPr algn="ctr"/>
            <a:r>
              <a:rPr lang="en-CA" dirty="0">
                <a:solidFill>
                  <a:schemeClr val="bg1"/>
                </a:solidFill>
              </a:rPr>
              <a:t>Tokenization and Embeddings</a:t>
            </a:r>
          </a:p>
        </p:txBody>
      </p:sp>
    </p:spTree>
    <p:extLst>
      <p:ext uri="{BB962C8B-B14F-4D97-AF65-F5344CB8AC3E}">
        <p14:creationId xmlns:p14="http://schemas.microsoft.com/office/powerpoint/2010/main" val="91623758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2306D3-AF16-BDE5-CF6C-88CD0CD9DBCC}"/>
              </a:ext>
            </a:extLst>
          </p:cNvPr>
          <p:cNvSpPr txBox="1"/>
          <p:nvPr/>
        </p:nvSpPr>
        <p:spPr>
          <a:xfrm>
            <a:off x="2552700" y="2875002"/>
            <a:ext cx="7086600" cy="1107996"/>
          </a:xfrm>
          <a:prstGeom prst="rect">
            <a:avLst/>
          </a:prstGeom>
          <a:noFill/>
          <a:ln>
            <a:solidFill>
              <a:schemeClr val="tx1"/>
            </a:solidFill>
          </a:ln>
        </p:spPr>
        <p:txBody>
          <a:bodyPr wrap="square" rtlCol="0">
            <a:spAutoFit/>
          </a:bodyPr>
          <a:lstStyle/>
          <a:p>
            <a:pPr algn="ctr"/>
            <a:r>
              <a:rPr lang="en-CA" sz="6600" dirty="0">
                <a:ln w="0"/>
                <a:solidFill>
                  <a:srgbClr val="E69F00"/>
                </a:solidFill>
                <a:effectLst>
                  <a:outerShdw blurRad="38100" dist="19050" dir="2700000" algn="tl" rotWithShape="0">
                    <a:schemeClr val="dk1">
                      <a:alpha val="40000"/>
                    </a:schemeClr>
                  </a:outerShdw>
                </a:effectLst>
              </a:rPr>
              <a:t>Tokenization Review</a:t>
            </a:r>
            <a:endParaRPr lang="en-CA" sz="6000" dirty="0">
              <a:ln w="0"/>
              <a:solidFill>
                <a:srgbClr val="E69F00"/>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2AB9D939-7D51-6ADE-7694-C51D09843D31}"/>
              </a:ext>
            </a:extLst>
          </p:cNvPr>
          <p:cNvSpPr txBox="1"/>
          <p:nvPr/>
        </p:nvSpPr>
        <p:spPr>
          <a:xfrm>
            <a:off x="3422374" y="4158734"/>
            <a:ext cx="5247861" cy="369332"/>
          </a:xfrm>
          <a:prstGeom prst="rect">
            <a:avLst/>
          </a:prstGeom>
          <a:noFill/>
        </p:spPr>
        <p:txBody>
          <a:bodyPr wrap="square" rtlCol="0">
            <a:spAutoFit/>
          </a:bodyPr>
          <a:lstStyle/>
          <a:p>
            <a:pPr algn="ctr"/>
            <a:r>
              <a:rPr lang="en-CA" dirty="0">
                <a:solidFill>
                  <a:schemeClr val="bg1"/>
                </a:solidFill>
              </a:rPr>
              <a:t>Tokenization and Embeddings</a:t>
            </a:r>
          </a:p>
        </p:txBody>
      </p:sp>
      <p:pic>
        <p:nvPicPr>
          <p:cNvPr id="4102" name="Picture 6" descr="The Evolution of Tokenization – Byte Pair Encoding in NLP">
            <a:extLst>
              <a:ext uri="{FF2B5EF4-FFF2-40B4-BE49-F238E27FC236}">
                <a16:creationId xmlns:a16="http://schemas.microsoft.com/office/drawing/2014/main" id="{60D9AA80-F965-CDEE-2514-A2DEC18E7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488" y="0"/>
            <a:ext cx="8455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785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175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90D794-7CCB-7717-E455-96BC1B667F21}"/>
              </a:ext>
            </a:extLst>
          </p:cNvPr>
          <p:cNvPicPr>
            <a:picLocks noChangeAspect="1"/>
          </p:cNvPicPr>
          <p:nvPr/>
        </p:nvPicPr>
        <p:blipFill>
          <a:blip r:embed="rId3"/>
          <a:stretch>
            <a:fillRect/>
          </a:stretch>
        </p:blipFill>
        <p:spPr>
          <a:xfrm>
            <a:off x="899387" y="1218891"/>
            <a:ext cx="10393225" cy="4420217"/>
          </a:xfrm>
          <a:prstGeom prst="rect">
            <a:avLst/>
          </a:prstGeom>
        </p:spPr>
      </p:pic>
      <p:pic>
        <p:nvPicPr>
          <p:cNvPr id="6" name="Picture 5">
            <a:extLst>
              <a:ext uri="{FF2B5EF4-FFF2-40B4-BE49-F238E27FC236}">
                <a16:creationId xmlns:a16="http://schemas.microsoft.com/office/drawing/2014/main" id="{A1D41628-4A2B-BAA4-0D60-9965542AAB93}"/>
              </a:ext>
            </a:extLst>
          </p:cNvPr>
          <p:cNvPicPr>
            <a:picLocks noChangeAspect="1"/>
          </p:cNvPicPr>
          <p:nvPr/>
        </p:nvPicPr>
        <p:blipFill>
          <a:blip r:embed="rId4"/>
          <a:stretch>
            <a:fillRect/>
          </a:stretch>
        </p:blipFill>
        <p:spPr>
          <a:xfrm>
            <a:off x="3836505" y="775828"/>
            <a:ext cx="4177796" cy="5306343"/>
          </a:xfrm>
          <a:prstGeom prst="rect">
            <a:avLst/>
          </a:prstGeom>
        </p:spPr>
      </p:pic>
    </p:spTree>
    <p:extLst>
      <p:ext uri="{BB962C8B-B14F-4D97-AF65-F5344CB8AC3E}">
        <p14:creationId xmlns:p14="http://schemas.microsoft.com/office/powerpoint/2010/main" val="15920446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2306D3-AF16-BDE5-CF6C-88CD0CD9DBCC}"/>
              </a:ext>
            </a:extLst>
          </p:cNvPr>
          <p:cNvSpPr txBox="1"/>
          <p:nvPr/>
        </p:nvSpPr>
        <p:spPr>
          <a:xfrm>
            <a:off x="2552700" y="1851267"/>
            <a:ext cx="7086600" cy="1107996"/>
          </a:xfrm>
          <a:prstGeom prst="rect">
            <a:avLst/>
          </a:prstGeom>
          <a:noFill/>
          <a:ln>
            <a:solidFill>
              <a:schemeClr val="bg1"/>
            </a:solidFill>
          </a:ln>
        </p:spPr>
        <p:txBody>
          <a:bodyPr wrap="square" rtlCol="0">
            <a:spAutoFit/>
          </a:bodyPr>
          <a:lstStyle/>
          <a:p>
            <a:pPr algn="ctr"/>
            <a:r>
              <a:rPr lang="en-CA" sz="6600" dirty="0">
                <a:ln w="0"/>
                <a:solidFill>
                  <a:srgbClr val="E69F00"/>
                </a:solidFill>
                <a:effectLst>
                  <a:outerShdw blurRad="38100" dist="19050" dir="2700000" algn="tl" rotWithShape="0">
                    <a:schemeClr val="dk1">
                      <a:alpha val="40000"/>
                    </a:schemeClr>
                  </a:outerShdw>
                </a:effectLst>
              </a:rPr>
              <a:t>Linking </a:t>
            </a:r>
            <a:endParaRPr lang="en-CA" sz="6000" dirty="0">
              <a:ln w="0"/>
              <a:solidFill>
                <a:srgbClr val="E69F00"/>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AE3FC663-7BC5-04D3-560A-325D61E8B00C}"/>
              </a:ext>
            </a:extLst>
          </p:cNvPr>
          <p:cNvSpPr txBox="1"/>
          <p:nvPr/>
        </p:nvSpPr>
        <p:spPr>
          <a:xfrm>
            <a:off x="3472070" y="3244334"/>
            <a:ext cx="5247861" cy="369332"/>
          </a:xfrm>
          <a:prstGeom prst="rect">
            <a:avLst/>
          </a:prstGeom>
          <a:noFill/>
        </p:spPr>
        <p:txBody>
          <a:bodyPr wrap="square" rtlCol="0">
            <a:spAutoFit/>
          </a:bodyPr>
          <a:lstStyle/>
          <a:p>
            <a:pPr algn="ctr"/>
            <a:r>
              <a:rPr lang="en-CA" dirty="0">
                <a:solidFill>
                  <a:schemeClr val="bg1"/>
                </a:solidFill>
              </a:rPr>
              <a:t>The overall flow of the algorithm</a:t>
            </a:r>
          </a:p>
        </p:txBody>
      </p:sp>
      <p:pic>
        <p:nvPicPr>
          <p:cNvPr id="3" name="Picture 2">
            <a:extLst>
              <a:ext uri="{FF2B5EF4-FFF2-40B4-BE49-F238E27FC236}">
                <a16:creationId xmlns:a16="http://schemas.microsoft.com/office/drawing/2014/main" id="{CD1B50FB-4D48-5CC5-6671-3443795FA7F6}"/>
              </a:ext>
            </a:extLst>
          </p:cNvPr>
          <p:cNvPicPr>
            <a:picLocks noChangeAspect="1"/>
          </p:cNvPicPr>
          <p:nvPr/>
        </p:nvPicPr>
        <p:blipFill>
          <a:blip r:embed="rId3"/>
          <a:stretch>
            <a:fillRect/>
          </a:stretch>
        </p:blipFill>
        <p:spPr>
          <a:xfrm>
            <a:off x="3373921" y="3898737"/>
            <a:ext cx="5543550" cy="1924050"/>
          </a:xfrm>
          <a:prstGeom prst="rect">
            <a:avLst/>
          </a:prstGeom>
        </p:spPr>
      </p:pic>
      <p:sp>
        <p:nvSpPr>
          <p:cNvPr id="7" name="Isosceles Triangle 6">
            <a:extLst>
              <a:ext uri="{FF2B5EF4-FFF2-40B4-BE49-F238E27FC236}">
                <a16:creationId xmlns:a16="http://schemas.microsoft.com/office/drawing/2014/main" id="{BC9CC8CC-74C5-AF05-7EDE-055DFF5100E7}"/>
              </a:ext>
            </a:extLst>
          </p:cNvPr>
          <p:cNvSpPr/>
          <p:nvPr/>
        </p:nvSpPr>
        <p:spPr>
          <a:xfrm>
            <a:off x="10863470" y="0"/>
            <a:ext cx="1328530" cy="6858000"/>
          </a:xfrm>
          <a:prstGeom prst="triangle">
            <a:avLst>
              <a:gd name="adj" fmla="val 100000"/>
            </a:avLst>
          </a:prstGeom>
          <a:solidFill>
            <a:srgbClr val="E69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335357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625</Words>
  <Application>Microsoft Office PowerPoint</Application>
  <PresentationFormat>Widescreen</PresentationFormat>
  <Paragraphs>49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Oreoluwa Seweje</dc:creator>
  <cp:lastModifiedBy>Oreoluwa Seweje</cp:lastModifiedBy>
  <cp:revision>2</cp:revision>
  <dcterms:created xsi:type="dcterms:W3CDTF">2024-04-02T13:28:51Z</dcterms:created>
  <dcterms:modified xsi:type="dcterms:W3CDTF">2024-04-02T14:33:24Z</dcterms:modified>
</cp:coreProperties>
</file>